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</p:sldMasterIdLst>
  <p:notesMasterIdLst>
    <p:notesMasterId r:id="rId35"/>
  </p:notesMasterIdLst>
  <p:sldIdLst>
    <p:sldId id="4659" r:id="rId4"/>
    <p:sldId id="4370" r:id="rId5"/>
    <p:sldId id="621" r:id="rId6"/>
    <p:sldId id="4247" r:id="rId7"/>
    <p:sldId id="4637" r:id="rId8"/>
    <p:sldId id="4638" r:id="rId9"/>
    <p:sldId id="4636" r:id="rId10"/>
    <p:sldId id="4649" r:id="rId11"/>
    <p:sldId id="4621" r:id="rId12"/>
    <p:sldId id="4635" r:id="rId13"/>
    <p:sldId id="258" r:id="rId14"/>
    <p:sldId id="4672" r:id="rId15"/>
    <p:sldId id="4640" r:id="rId16"/>
    <p:sldId id="4644" r:id="rId17"/>
    <p:sldId id="4643" r:id="rId18"/>
    <p:sldId id="4654" r:id="rId19"/>
    <p:sldId id="4655" r:id="rId20"/>
    <p:sldId id="4657" r:id="rId21"/>
    <p:sldId id="4652" r:id="rId22"/>
    <p:sldId id="4522" r:id="rId23"/>
    <p:sldId id="4620" r:id="rId24"/>
    <p:sldId id="4608" r:id="rId25"/>
    <p:sldId id="4614" r:id="rId26"/>
    <p:sldId id="274" r:id="rId27"/>
    <p:sldId id="4646" r:id="rId28"/>
    <p:sldId id="4647" r:id="rId29"/>
    <p:sldId id="4532" r:id="rId30"/>
    <p:sldId id="4653" r:id="rId31"/>
    <p:sldId id="4651" r:id="rId32"/>
    <p:sldId id="4555" r:id="rId33"/>
    <p:sldId id="460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3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ook\OneDrive\Desktop\model%20for%20%20TPM%20epm%20210129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492470701087016"/>
          <c:y val="0.11054314821791218"/>
          <c:w val="0.63212995491572432"/>
          <c:h val="0.54714441139747738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Sheet26!$D$2</c:f>
              <c:strCache>
                <c:ptCount val="1"/>
                <c:pt idx="0">
                  <c:v>Brooding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Sheet26!$B$3:$B$14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</c:numCache>
            </c:numRef>
          </c:xVal>
          <c:yVal>
            <c:numRef>
              <c:f>Sheet26!$D$3:$D$14</c:f>
              <c:numCache>
                <c:formatCode>General</c:formatCode>
                <c:ptCount val="12"/>
                <c:pt idx="0">
                  <c:v>23.61</c:v>
                </c:pt>
                <c:pt idx="1">
                  <c:v>14.57</c:v>
                </c:pt>
                <c:pt idx="2">
                  <c:v>16.96</c:v>
                </c:pt>
                <c:pt idx="3">
                  <c:v>21.55</c:v>
                </c:pt>
                <c:pt idx="4">
                  <c:v>26.95</c:v>
                </c:pt>
                <c:pt idx="5">
                  <c:v>32.869999999999997</c:v>
                </c:pt>
                <c:pt idx="6">
                  <c:v>39.22</c:v>
                </c:pt>
                <c:pt idx="7">
                  <c:v>44.41</c:v>
                </c:pt>
                <c:pt idx="8">
                  <c:v>48.44</c:v>
                </c:pt>
                <c:pt idx="9">
                  <c:v>51.78</c:v>
                </c:pt>
                <c:pt idx="10">
                  <c:v>54.1</c:v>
                </c:pt>
                <c:pt idx="11">
                  <c:v>57.21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F70-490D-A1C2-917DB2CE64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3984144"/>
        <c:axId val="1393989552"/>
      </c:scatterChart>
      <c:valAx>
        <c:axId val="1393984144"/>
        <c:scaling>
          <c:orientation val="minMax"/>
          <c:max val="13"/>
          <c:min val="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States</a:t>
                </a:r>
              </a:p>
            </c:rich>
          </c:tx>
          <c:layout>
            <c:manualLayout>
              <c:xMode val="edge"/>
              <c:yMode val="edge"/>
              <c:x val="0.50473260470998338"/>
              <c:y val="0.814435943903779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93989552"/>
        <c:crosses val="autoZero"/>
        <c:crossBetween val="midCat"/>
        <c:majorUnit val="1"/>
      </c:valAx>
      <c:valAx>
        <c:axId val="13939895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/>
                  <a:t>Non-conservence of algorithm (%)</a:t>
                </a:r>
              </a:p>
            </c:rich>
          </c:tx>
          <c:layout>
            <c:manualLayout>
              <c:xMode val="edge"/>
              <c:yMode val="edge"/>
              <c:x val="1.7237440081798665E-2"/>
              <c:y val="8.22398934383404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93984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0.36146</cdr:x>
      <cdr:y>0.15245</cdr:y>
    </cdr:from>
    <cdr:to>
      <cdr:x>0.36146</cdr:x>
      <cdr:y>0.74489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83CEEE98-3E78-471D-B28F-5CC590626E75}"/>
            </a:ext>
          </a:extLst>
        </cdr:cNvPr>
        <cdr:cNvCxnSpPr/>
      </cdr:nvCxnSpPr>
      <cdr:spPr>
        <a:xfrm xmlns:a="http://schemas.openxmlformats.org/drawingml/2006/main" flipV="1">
          <a:off x="838882" y="193649"/>
          <a:ext cx="0" cy="752545"/>
        </a:xfrm>
        <a:prstGeom xmlns:a="http://schemas.openxmlformats.org/drawingml/2006/main" prst="line">
          <a:avLst/>
        </a:prstGeom>
        <a:ln xmlns:a="http://schemas.openxmlformats.org/drawingml/2006/main" w="19050">
          <a:prstDash val="sysDot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01:22:28.9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56 24575,'3'4'0,"-9"5"0,-11 7 0,7-8 0,0-1 0,0 0 0,-1-1 0,-12 6 0,20-11 0,1 0 0,-1 0 0,0 0 0,0 0 0,1-1 0,-1 1 0,0-1 0,0 0 0,0 1 0,-5-2 0,7 1 0,-1-1 0,1 1 0,0 0 0,0-1 0,0 0 0,-1 1 0,1-1 0,0 0 0,0 1 0,0-1 0,0 0 0,0 0 0,0 0 0,1 0 0,-1 0 0,0 0 0,0 0 0,1 0 0,-1 0 0,0 0 0,1 0 0,-1-1 0,1 1 0,0 0 0,-1-2 0,1 2 0,-1-1 0,1 0 0,0 1 0,0-1 0,0 1 0,0-1 0,0 0 0,1 1 0,-1-1 0,0 0 0,1 1 0,-1-1 0,1 1 0,-1-1 0,1 1 0,0-1 0,0 1 0,0 0 0,0-1 0,0 1 0,0 0 0,0 0 0,0 0 0,0-1 0,0 1 0,1 0 0,-1 1 0,0-1 0,1 0 0,-1 0 0,1 1 0,-1-1 0,1 0 0,-1 1 0,1-1 0,-1 1 0,4 0 0,7-3 0,0 1 0,0 0 0,21 0 0,-31 2 0,30-1 0,-13-1 0,0 1 0,1 1 0,-1 1 0,0 1 0,31 6 0,-49-8 0,0 0 0,0 0 0,0 0 0,0 1 0,0-1 0,0 0 0,0 1 0,0-1 0,0 1 0,0-1 0,0 1 0,0 0 0,0-1 0,0 1 0,0 0 0,0-1 0,-1 1 0,1 0 0,0 0 0,-1 0 0,1 0 0,0 0 0,-1 0 0,1 0 0,-1 0 0,0 0 0,1 0 0,-1 0 0,0 0 0,1 0 0,-1 0 0,0 0 0,0 1 0,0-1 0,0 0 0,0 0 0,0 0 0,0 0 0,-1 0 0,1 0 0,0 0 0,-1 1 0,1-1 0,-1 0 0,1 0 0,-1 0 0,1 0 0,-2 1 0,0 1 0,-1 1 0,0 0 0,0-1 0,-1 0 0,1 0 0,-1 0 0,1 0 0,-1 0 0,0-1 0,-7 4 0,-1-1 0,0-1 0,-1-1 0,1 0 0,-1-1 0,0 0 0,0-1 0,0 0 0,0-1 0,-13-2 0,20 2 0,0-1 0,1 0 0,-1-1 0,1 1 0,0-1 0,-1 0 0,1 0 0,0-1 0,0 0 0,-5-3 0,8 4 0,-1 0 0,1-1 0,-1 1 0,1-1 0,0 1 0,0-1 0,0 0 0,1 0 0,-1 0 0,1 0 0,-1 0 0,1 0 0,0 0 0,0 0 0,0-1 0,1 1 0,-1 0 0,1-4 0,0 4 0,1-1 0,-1 1 0,1 0 0,0 0 0,0-1 0,0 1 0,0 0 0,1 0 0,-1 0 0,1 0 0,0 0 0,0 1 0,0-1 0,0 1 0,0-1 0,0 1 0,1-1 0,-1 1 0,1 0 0,0 0 0,0 1 0,-1-1 0,1 0 0,0 1 0,1 0 0,4-2 0,-6 2 0,1 0 0,-1 0 0,0 0 0,1 0 0,-1 1 0,1-1 0,0 1 0,-1-1 0,1 1 0,-1 0 0,1 0 0,0 0 0,-1 0 0,1 1 0,-1-1 0,1 1 0,-1 0 0,1-1 0,-1 1 0,1 0 0,-1 0 0,0 1 0,1-1 0,-1 0 0,0 1 0,0 0 0,0-1 0,0 1 0,0 0 0,-1 0 0,1 0 0,0 0 0,1 3 0,0 13 0,-10-16 0,7-3 0,0 1 0,-1-1 0,1 1 0,0-1 0,-1 1 0,1-1 0,0 1 0,0-1 0,-1 0 0,1 1 0,0-1 0,0 1 0,0-1 0,0 0 0,0 1 0,0-1 0,0 0 0,0 1 0,0-1 0,0 1 0,0-1 0,0 0 0,0 1 0,1-1 0,-1 1 0,0-1 0,0 1 0,1-1 0,-1 0 0,0 1 0,1-1 0,-1 1 0,1 0 0,-1-1 0,0 1 0,1-1 0,-1 1 0,1 0 0,-1-1 0,1 1 0,0 0 0,-1-1 0,1 1 0,-1 0 0,1 0 0,0-1 0,6-2 0,0 0 0,-1 0 0,1 0 0,0 1 0,1 0 0,13-2 0,-17 3 0,0 0 0,0 1 0,0-1 0,-1 1 0,1 0 0,0 0 0,0 1 0,0-1 0,-1 1 0,1 0 0,0 0 0,0 0 0,-1 0 0,1 0 0,3 3 0,-6-3 0,-1-1 0,1 0 0,-1 0 0,1 1 0,-1-1 0,0 0 0,1 1 0,-1-1 0,0 1 0,1-1 0,-1 0 0,0 1 0,1-1 0,-1 1 0,0-1 0,0 1 0,0-1 0,1 1 0,-1-1 0,0 1 0,0-1 0,0 1 0,0-1 0,0 1 0,0-1 0,0 1 0,0-1 0,0 1 0,0-1 0,0 1 0,0-1 0,-1 2 0,-15 10 0,-24-1 0,-49-7-1365,63-4-5461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01:22:28.9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24575,'2'34'0,"2"-1"0,1 1 0,9 34 0,-6-35 0,-1 1 0,-2 0 0,1 38 0,-6-34 0,2 1 0,9 53 0,-9-83 0,0 1 0,0-1 0,-1 1 0,0 0 0,-1-1 0,0 1 0,0 0 0,-1-1 0,0 1 0,-1 0 0,0-1 0,-1 1 0,0-1 0,0 0 0,-1 0 0,-7 13 0,9-21 0,1 1 0,0-1 0,0 1 0,0-1 0,0 1 0,0 0 0,0-1 0,0 1 0,0 0 0,1 0 0,-1-1 0,1 1 0,-1 0 0,1 0 0,0 0 0,-1 0 0,1-1 0,0 1 0,0 0 0,1 0 0,-1 0 0,0 0 0,1 0 0,-1 0 0,2 2 0,0-2 0,0 0 0,1 0 0,-1-1 0,1 1 0,-1 0 0,1-1 0,0 0 0,0 0 0,0 0 0,0 0 0,-1 0 0,1 0 0,0-1 0,0 1 0,6-1 0,203 5 0,-145-6 0,97 10 0,62 3 0,-165-12 0,0 2 0,112 20 0,-126-14 0,1-2 0,-1-3 0,53-1 0,43 2 0,-38 6 0,91 4 0,1040-15-1365,-1210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01:22:28.9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24575,'2904'0'-1365,"-2883"0"-5461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01:22:28.9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 3776 24575,'0'0'0,"-1"0"0,0 0 0,1 0 0,-1 0 0,1 0 0,-1 0 0,0 0 0,1-1 0,-1 1 0,1 0 0,-1 0 0,1-1 0,-1 1 0,1 0 0,-1-1 0,1 1 0,-1 0 0,1-1 0,-1 1 0,1-1 0,0 1 0,-1-1 0,1 1 0,0-1 0,-1 1 0,1-1 0,0 1 0,-1-1 0,1 1 0,0-1 0,0 0 0,0 1 0,0-1 0,0 1 0,0-1 0,0 0 0,0 1 0,0-1 0,0 1 0,0-1 0,0 0 0,0 0 0,1-1 0,-1 0 0,0 0 0,1 0 0,0 0 0,-1 0 0,1 0 0,0 0 0,0 0 0,0 0 0,1 1 0,-1-1 0,2-2 0,18-12 0,1 0 0,1 1 0,1 1 0,0 2 0,48-19 0,4-3 0,-38 16 0,-1-2 0,-1-2 0,-1-1 0,-1-2 0,-2-1 0,32-32 0,-49 42 0,0-1 0,-1-1 0,-1 0 0,-1-1 0,0-1 0,-2 1 0,0-2 0,-1 1 0,-1-1 0,-1-1 0,-1 1 0,6-42 0,29-154 0,-20 117 0,-8 44 0,3 1 0,1 1 0,26-53 0,86-151 0,-108 218 0,19-38 0,-8 13 0,3 2 0,2 2 0,48-60 0,-12 35 0,68-87 0,9-35 0,-74 102 0,-41 55 0,76-86 0,-26 42 0,-50 53 0,43-39 0,19-11 0,-52 47 0,1 2 0,2 2 0,76-49 0,70-43 0,-2 0 0,31-19 0,-205 141-96,9-7-115,1 1-1,1 2 1,0 0-1,1 3 1,61-19-1,-67 27-6614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5E6B-F218-4E14-9075-4F859514D08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E39CE-2F67-4878-9A57-91F6D2CF1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76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F50DB-1CC7-4560-A3CB-9BD89A63D5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416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4801ED-03BA-4653-9417-6CF08EBC459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4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1EA88-B0BD-41BB-B46B-BEBA3E4EE55A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61524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4F-5B19-4581-BDE7-76634FB2F55D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2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F6F51-536D-4B29-A332-825A771F7FC3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9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9D31-BAF5-450D-A3F3-F143AAFB9BDE}" type="datetime1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>
                <a:solidFill>
                  <a:prstClr val="white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5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63CC-8940-42D2-B94D-C12099C28A70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3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95D6-1B58-429E-89ED-70627419088C}" type="datetime1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>
                <a:solidFill>
                  <a:prstClr val="white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27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368E-2520-46A0-A29A-3C184A346FEE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115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DA7A-A8A3-481E-B7C0-B2AD42AA8F6B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07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3955-3964-414D-97F6-062119FA3C93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56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83C5-8762-496E-B294-6BC00F39566F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79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D2F9-8067-43BE-A30D-567099970638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5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ECD3-4732-46E3-9718-0718303880F1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213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D81710E2-6B4E-4F10-BB32-8A38F6A6FCB4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GB" altLang="ko-KR">
                <a:solidFill>
                  <a:prstClr val="white">
                    <a:shade val="50000"/>
                  </a:prstClr>
                </a:solidFill>
              </a:rPr>
              <a:t>EnFRA</a:t>
            </a:r>
            <a:endParaRPr lang="ko-KR" alt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48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87A3-B935-418E-9DF6-6532EB1A55FB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61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6A4C-EBB7-49FA-9895-624B45E96E36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86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2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B105-0DEA-4BDF-9232-7AD8AAC5B1FB}" type="datetime1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white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01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B3CC-D370-4CB5-8A26-E68D82F98954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301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 cap="none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1035-EADE-48F6-8905-3838AD4BD067}" type="datetime1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white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27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8F5D-F861-4166-AC0B-3FBA63B5569B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486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98990"/>
            <a:ext cx="5386917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698990"/>
            <a:ext cx="5389033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449512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9E64-6B50-423B-8365-E45A99A59156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C651-CE57-4141-8477-DAB88DD67372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92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DB7F-1927-46A4-B9E2-3978DFD9126F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2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5EBF-8F5A-4830-AC1D-9A0B2AFBF6A5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596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5838" y="1743134"/>
            <a:ext cx="7894188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B3F0-DBCF-476F-833E-39B365D1B526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60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457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71742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E360FB63-4626-4085-AB80-7E5303D8BE21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prstClr val="white">
                    <a:shade val="50000"/>
                  </a:prstClr>
                </a:solidFill>
              </a:rPr>
              <a:t>EnFRA</a:t>
            </a:r>
            <a:endParaRPr lang="ko-KR" alt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24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A0CF-AB20-4D6D-B2AE-6DB6C733E83C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94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8863585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274643"/>
            <a:ext cx="25400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304803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8D69-2092-4255-A090-CA0CD71350EA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20796" y="6377462"/>
            <a:ext cx="5115205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0054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7B2C7-24A9-4994-9E79-3B58AA481D6C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812A6B-6DAE-41DA-8033-601ED8750844}" type="slidenum">
              <a:rPr lang="ko-KR" altLang="en-US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altLang="ko-KR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4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E473-479F-4E03-B12F-DA2B876EA5B9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6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DFD2-E50B-452B-A3FA-743943B56412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6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B9904-3419-4C3F-8EB9-53B6496C0130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3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8BE3-9BC0-41BB-ABFB-478285B26C62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06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1360-D5E1-47F2-809F-18E2E5E69CBF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6261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8C337AD5-CF12-4ED1-AAD8-5010C1F3662B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03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직사각형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ECB92C1-1191-4EFB-87FD-4C8F58C356FD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AF2494-EB86-4330-9049-6CB11CE0A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42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5049D1F-B941-4066-9718-AEFD67BA145D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GB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ltGray">
          <a:xfrm>
            <a:off x="2" y="3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775194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6ADE834-7119-427B-ACC8-C5B6E89316DD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20797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39196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AF2494-EB86-4330-9049-6CB11CE0A52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55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/>
  <p:txStyles>
    <p:titleStyle>
      <a:lvl1pPr algn="l" rtl="0" eaLnBrk="1" latinLnBrk="1" hangingPunct="1">
        <a:spcBef>
          <a:spcPct val="0"/>
        </a:spcBef>
        <a:buNone/>
        <a:defRPr kumimoji="0" sz="3375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29184" indent="-24003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0574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47522" indent="-17145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2114" indent="-13716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69848" indent="-13716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15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220724" indent="-13716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4.png"/><Relationship Id="rId4" Type="http://schemas.openxmlformats.org/officeDocument/2006/relationships/image" Target="../media/image22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sg.go.kr/tour.web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2.mp4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6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media" Target="../media/media9.mp4"/><Relationship Id="rId7" Type="http://schemas.openxmlformats.org/officeDocument/2006/relationships/image" Target="../media/image6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0.emf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B569-E97E-4DC0-A3D5-4210F095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E604C-F00E-4516-AE94-9D619C46D34F}" type="datetime1">
              <a:rPr lang="ko-KR" altLang="en-US" smtClean="0"/>
              <a:t>2022-01-20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10C3E-6841-4BCB-A2C3-77B7DC7C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9A4DC-A4C9-49BB-8763-DC13A172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CDD0E-A5FA-447C-B0A5-77D9182DC8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9778" y="877933"/>
            <a:ext cx="11896725" cy="125253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Individual based model for wild boar dispersal and disease transmission enhanced with active and passive movements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EB772-E3DD-4CAE-82B4-1DE81A34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016" y="2384120"/>
            <a:ext cx="5737772" cy="359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28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8688-65A1-45B1-886E-F2FA25E8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155448"/>
            <a:ext cx="11439787" cy="125272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Material and Methods </a:t>
            </a:r>
            <a:br>
              <a:rPr lang="en-US" altLang="ko-KR" dirty="0"/>
            </a:br>
            <a:r>
              <a:rPr lang="en-US" altLang="ko-KR" dirty="0"/>
              <a:t>Model parameters 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1BA1D-88DC-4166-A9B0-6627D84E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FA4-8D31-4B86-A775-C2AB73C89C76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3EBC-D0AD-419D-9371-80CF043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9B99-D1E4-49B8-81DB-49268BE0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786118-3099-4B9C-A584-6322CFB80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001700"/>
              </p:ext>
            </p:extLst>
          </p:nvPr>
        </p:nvGraphicFramePr>
        <p:xfrm>
          <a:off x="297808" y="1732884"/>
          <a:ext cx="5564698" cy="46872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788">
                  <a:extLst>
                    <a:ext uri="{9D8B030D-6E8A-4147-A177-3AD203B41FA5}">
                      <a16:colId xmlns:a16="http://schemas.microsoft.com/office/drawing/2014/main" val="1978534184"/>
                    </a:ext>
                  </a:extLst>
                </a:gridCol>
                <a:gridCol w="2060647">
                  <a:extLst>
                    <a:ext uri="{9D8B030D-6E8A-4147-A177-3AD203B41FA5}">
                      <a16:colId xmlns:a16="http://schemas.microsoft.com/office/drawing/2014/main" val="658826867"/>
                    </a:ext>
                  </a:extLst>
                </a:gridCol>
                <a:gridCol w="1073056">
                  <a:extLst>
                    <a:ext uri="{9D8B030D-6E8A-4147-A177-3AD203B41FA5}">
                      <a16:colId xmlns:a16="http://schemas.microsoft.com/office/drawing/2014/main" val="1002657936"/>
                    </a:ext>
                  </a:extLst>
                </a:gridCol>
                <a:gridCol w="1405419">
                  <a:extLst>
                    <a:ext uri="{9D8B030D-6E8A-4147-A177-3AD203B41FA5}">
                      <a16:colId xmlns:a16="http://schemas.microsoft.com/office/drawing/2014/main" val="3766259160"/>
                    </a:ext>
                  </a:extLst>
                </a:gridCol>
                <a:gridCol w="512788">
                  <a:extLst>
                    <a:ext uri="{9D8B030D-6E8A-4147-A177-3AD203B41FA5}">
                      <a16:colId xmlns:a16="http://schemas.microsoft.com/office/drawing/2014/main" val="1238839692"/>
                    </a:ext>
                  </a:extLst>
                </a:gridCol>
              </a:tblGrid>
              <a:tr h="226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Description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Model notation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Unit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74323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Cell size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grid_size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20926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long movement prob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longporb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079881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long sort dist. Movement range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LS_dis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[[500 1800],[0,466]]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243061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Transition probability matrix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([[0.8,0.2],[0.3,0.7]])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706732"/>
                  </a:ext>
                </a:extLst>
              </a:tr>
              <a:tr h="4956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Emission probability matrix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EPM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[[0.683,0.044,0.119,0.064, 0.001,0.089],[0.007, 0.795, 0.007, 0.006, 0.109, 0.076]])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31059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Neighbour range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neighbour_dist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53684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Carrying capacity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carrying_cap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35649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Overpopulation holding days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carry_bear_day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75613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Allee 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allee_num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365380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Fencing penetration probability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fence_prob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0.1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850348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Road Kill porbacity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road_kill_porb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0.1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781216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Maximum life span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max_life_span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month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128187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Sex ratio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sex_ratio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[0.45,0.55]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710938"/>
                  </a:ext>
                </a:extLst>
              </a:tr>
              <a:tr h="33042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Age ratio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age_ratio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{0.50:[1,12], 0.27:[13,24],0.23:[24,170]}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535582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Offspring range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offs_range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np.arange(1,10)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8094"/>
                  </a:ext>
                </a:extLst>
              </a:tr>
              <a:tr h="4956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Offspring probability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offs_prob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[0.012, 0.073, 0.165, 0.242, 0.242, 0.165, 0.073, 0.024, 0.004]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340287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Infection probability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inf_prop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0.001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94319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Fencing efficiency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fence_ef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0.1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800718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Allocate in north part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Northern_part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 or 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65082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Allocate in southern part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Southern_part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 or 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958964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Allocate in eastern part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Eastern_part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 or 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80557"/>
                  </a:ext>
                </a:extLst>
              </a:tr>
              <a:tr h="165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 dirty="0">
                          <a:effectLst/>
                        </a:rPr>
                        <a:t>22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Allocate in western part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</a:rPr>
                        <a:t>Western_part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 dirty="0">
                          <a:effectLst/>
                        </a:rPr>
                        <a:t>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0 or 1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2032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815738-7DC7-4DEC-A10F-B9DF7A1C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290825"/>
              </p:ext>
            </p:extLst>
          </p:nvPr>
        </p:nvGraphicFramePr>
        <p:xfrm>
          <a:off x="6096000" y="1717482"/>
          <a:ext cx="6072384" cy="47045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1817">
                  <a:extLst>
                    <a:ext uri="{9D8B030D-6E8A-4147-A177-3AD203B41FA5}">
                      <a16:colId xmlns:a16="http://schemas.microsoft.com/office/drawing/2014/main" val="2702513350"/>
                    </a:ext>
                  </a:extLst>
                </a:gridCol>
                <a:gridCol w="2366842">
                  <a:extLst>
                    <a:ext uri="{9D8B030D-6E8A-4147-A177-3AD203B41FA5}">
                      <a16:colId xmlns:a16="http://schemas.microsoft.com/office/drawing/2014/main" val="3538662581"/>
                    </a:ext>
                  </a:extLst>
                </a:gridCol>
                <a:gridCol w="1184335">
                  <a:extLst>
                    <a:ext uri="{9D8B030D-6E8A-4147-A177-3AD203B41FA5}">
                      <a16:colId xmlns:a16="http://schemas.microsoft.com/office/drawing/2014/main" val="2060212951"/>
                    </a:ext>
                  </a:extLst>
                </a:gridCol>
                <a:gridCol w="1457573">
                  <a:extLst>
                    <a:ext uri="{9D8B030D-6E8A-4147-A177-3AD203B41FA5}">
                      <a16:colId xmlns:a16="http://schemas.microsoft.com/office/drawing/2014/main" val="2554424221"/>
                    </a:ext>
                  </a:extLst>
                </a:gridCol>
                <a:gridCol w="531817">
                  <a:extLst>
                    <a:ext uri="{9D8B030D-6E8A-4147-A177-3AD203B41FA5}">
                      <a16:colId xmlns:a16="http://schemas.microsoft.com/office/drawing/2014/main" val="1027906584"/>
                    </a:ext>
                  </a:extLst>
                </a:gridCol>
              </a:tblGrid>
              <a:tr h="233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Description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Model notation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Unit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10" marR="7510" marT="751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176585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Number of traps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n_traps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579460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Trapping probability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trapping_prob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0.6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29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Trap position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trap_pos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Frst_coord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03184"/>
                  </a:ext>
                </a:extLst>
              </a:tr>
              <a:tr h="31695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Infected boar removal range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remove_time_range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08497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Minimum mating 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min_mating_age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734945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Maturaty for pregnant rate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maturity_rate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981574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Mating season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mating_season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'autumn'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04931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Pregnant rate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pregnant_rate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72153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Minimum male ratio for mating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min_male_count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0.2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441295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Gastation 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gastation_time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114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702180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Pregnancy period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pregnancy_period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92254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Infected boar movement range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pain_move_rng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range(200,300)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975486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Current month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this_month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72700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Prob. for dist. factor constant 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a2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u="none" strike="noStrike">
                          <a:effectLst/>
                        </a:rPr>
                        <a:t>0.1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652179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Prob. for dist. factor constant 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a3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u="none" strike="noStrike">
                          <a:effectLst/>
                        </a:rPr>
                        <a:t>0.8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681576"/>
                  </a:ext>
                </a:extLst>
              </a:tr>
              <a:tr h="291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Prob. for. </a:t>
                      </a:r>
                      <a:r>
                        <a:rPr lang="en-US" sz="1000" b="1" u="none" strike="noStrike" dirty="0" err="1">
                          <a:effectLst/>
                        </a:rPr>
                        <a:t>vechile</a:t>
                      </a:r>
                      <a:r>
                        <a:rPr lang="en-US" sz="1000" b="1" u="none" strike="noStrike" dirty="0">
                          <a:effectLst/>
                        </a:rPr>
                        <a:t> distance constant 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av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u="none" strike="noStrike">
                          <a:effectLst/>
                        </a:rPr>
                        <a:t>0.1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1954"/>
                  </a:ext>
                </a:extLst>
              </a:tr>
              <a:tr h="291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Multiplier of road distance probability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dv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u="none" strike="noStrike" dirty="0">
                          <a:effectLst/>
                        </a:rPr>
                        <a:t>0.02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573741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Death date due to disease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ddt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961568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Boar escape from hunter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brmowit_hunter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949256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Hunting probability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hunt_prob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0.2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116835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No of hunters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ini_hunt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798828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No of initial boars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ini_boars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53408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Iteration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itrn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2000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05597"/>
                  </a:ext>
                </a:extLst>
              </a:tr>
              <a:tr h="17003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Replication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repn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1" marR="8761" marT="876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30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02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7E1C-2689-419A-8D1B-8A0E3E39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Environment data processing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7668C-2BBA-48CE-8C6E-45D6CC5BBDAF}"/>
              </a:ext>
            </a:extLst>
          </p:cNvPr>
          <p:cNvSpPr txBox="1"/>
          <p:nvPr/>
        </p:nvSpPr>
        <p:spPr>
          <a:xfrm>
            <a:off x="1493668" y="1601911"/>
            <a:ext cx="87866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 geo processing tool (e.g., ArcGIS, QGIS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GeoPandas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Create raster data with required cell size (e.g., 30m x 30m, N x M ) with raster creating tools with identical dimensions (extent, cell size, coordinate reference system(CRS))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Save raster file in .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format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	An example in QGIS as below: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943BD5-9212-456F-8A30-2BC2BEFA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68" y="3501765"/>
            <a:ext cx="3273641" cy="28085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3BE19D-017A-4946-96F2-2C6772C3D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670" y="3429000"/>
            <a:ext cx="3436613" cy="28537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378909-5EC7-4202-B7BD-9BE739D1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041" y="3230034"/>
            <a:ext cx="2259477" cy="33451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4D1DCA-9963-4723-BB6A-BE90D0946AE1}"/>
              </a:ext>
            </a:extLst>
          </p:cNvPr>
          <p:cNvSpPr txBox="1"/>
          <p:nvPr/>
        </p:nvSpPr>
        <p:spPr>
          <a:xfrm>
            <a:off x="1642778" y="6390507"/>
            <a:ext cx="2975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 .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shp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(vector data)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2323B7-5239-4760-9685-6A001EF46ECD}"/>
              </a:ext>
            </a:extLst>
          </p:cNvPr>
          <p:cNvSpPr txBox="1"/>
          <p:nvPr/>
        </p:nvSpPr>
        <p:spPr>
          <a:xfrm>
            <a:off x="5082670" y="6282785"/>
            <a:ext cx="3690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Developing raster data with required cell (grid) size and extent with burn-in value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679613-F0F1-439E-8962-4AA1F9F1CEF5}"/>
              </a:ext>
            </a:extLst>
          </p:cNvPr>
          <p:cNvSpPr txBox="1"/>
          <p:nvPr/>
        </p:nvSpPr>
        <p:spPr>
          <a:xfrm>
            <a:off x="9341211" y="6390507"/>
            <a:ext cx="2687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Forest.tif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06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D285B-11E8-415C-8C6B-A7B3FB23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146853"/>
            <a:ext cx="10972800" cy="1252728"/>
          </a:xfrm>
        </p:spPr>
        <p:txBody>
          <a:bodyPr>
            <a:normAutofit/>
          </a:bodyPr>
          <a:lstStyle/>
          <a:p>
            <a:r>
              <a:rPr lang="en-US" altLang="ko-KR" dirty="0"/>
              <a:t>Base files to run the program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30D32-F7F7-4C1D-869B-CE57F1A7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06FB1-BAB4-498A-A7AF-541510F9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 dirty="0" err="1"/>
              <a:t>EnFRA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94E83-B6A8-4ED4-ADFD-6A7AFD53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7" name="Group 31">
            <a:extLst>
              <a:ext uri="{FF2B5EF4-FFF2-40B4-BE49-F238E27FC236}">
                <a16:creationId xmlns:a16="http://schemas.microsoft.com/office/drawing/2014/main" id="{5521DED7-1BC3-43F5-9BCC-54734836F3D7}"/>
              </a:ext>
            </a:extLst>
          </p:cNvPr>
          <p:cNvGrpSpPr/>
          <p:nvPr/>
        </p:nvGrpSpPr>
        <p:grpSpPr>
          <a:xfrm>
            <a:off x="361576" y="1833214"/>
            <a:ext cx="6185647" cy="4210152"/>
            <a:chOff x="7674178" y="1963910"/>
            <a:chExt cx="4206916" cy="2954191"/>
          </a:xfrm>
        </p:grpSpPr>
        <p:pic>
          <p:nvPicPr>
            <p:cNvPr id="8" name="Picture 25">
              <a:extLst>
                <a:ext uri="{FF2B5EF4-FFF2-40B4-BE49-F238E27FC236}">
                  <a16:creationId xmlns:a16="http://schemas.microsoft.com/office/drawing/2014/main" id="{4CF40445-C8E3-4BE0-BCE6-A38635850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8370" y="2483353"/>
              <a:ext cx="1578795" cy="2410161"/>
            </a:xfrm>
            <a:prstGeom prst="rect">
              <a:avLst/>
            </a:prstGeom>
          </p:spPr>
        </p:pic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3250264A-1177-4156-BAE9-7AB0070C7568}"/>
                </a:ext>
              </a:extLst>
            </p:cNvPr>
            <p:cNvGrpSpPr/>
            <p:nvPr/>
          </p:nvGrpSpPr>
          <p:grpSpPr>
            <a:xfrm>
              <a:off x="7674178" y="1963910"/>
              <a:ext cx="2792583" cy="546527"/>
              <a:chOff x="7416547" y="1963910"/>
              <a:chExt cx="3106120" cy="546527"/>
            </a:xfrm>
          </p:grpSpPr>
          <p:grpSp>
            <p:nvGrpSpPr>
              <p:cNvPr id="22" name="Group 8">
                <a:extLst>
                  <a:ext uri="{FF2B5EF4-FFF2-40B4-BE49-F238E27FC236}">
                    <a16:creationId xmlns:a16="http://schemas.microsoft.com/office/drawing/2014/main" id="{E8ED2897-BF8D-45E0-A876-72C8030AEF82}"/>
                  </a:ext>
                </a:extLst>
              </p:cNvPr>
              <p:cNvGrpSpPr/>
              <p:nvPr/>
            </p:nvGrpSpPr>
            <p:grpSpPr>
              <a:xfrm>
                <a:off x="7416547" y="1972788"/>
                <a:ext cx="2395154" cy="537649"/>
                <a:chOff x="7416547" y="1972788"/>
                <a:chExt cx="2395154" cy="537649"/>
              </a:xfrm>
            </p:grpSpPr>
            <p:pic>
              <p:nvPicPr>
                <p:cNvPr id="25" name="Picture 5">
                  <a:extLst>
                    <a:ext uri="{FF2B5EF4-FFF2-40B4-BE49-F238E27FC236}">
                      <a16:creationId xmlns:a16="http://schemas.microsoft.com/office/drawing/2014/main" id="{B65ED2C0-396D-4E58-8176-952A2D6D6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92543"/>
                <a:stretch/>
              </p:blipFill>
              <p:spPr>
                <a:xfrm>
                  <a:off x="7436302" y="1972788"/>
                  <a:ext cx="2375399" cy="269345"/>
                </a:xfrm>
                <a:prstGeom prst="rect">
                  <a:avLst/>
                </a:prstGeom>
              </p:spPr>
            </p:pic>
            <p:pic>
              <p:nvPicPr>
                <p:cNvPr id="26" name="Picture 7">
                  <a:extLst>
                    <a:ext uri="{FF2B5EF4-FFF2-40B4-BE49-F238E27FC236}">
                      <a16:creationId xmlns:a16="http://schemas.microsoft.com/office/drawing/2014/main" id="{8A883A5E-6FF2-445F-B1FA-AD97388951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2530" b="49107"/>
                <a:stretch/>
              </p:blipFill>
              <p:spPr>
                <a:xfrm>
                  <a:off x="7416547" y="2237173"/>
                  <a:ext cx="2048160" cy="273264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290971-E461-4F87-BA45-0406B147E3C0}"/>
                  </a:ext>
                </a:extLst>
              </p:cNvPr>
              <p:cNvSpPr txBox="1"/>
              <p:nvPr/>
            </p:nvSpPr>
            <p:spPr>
              <a:xfrm>
                <a:off x="9021659" y="2233255"/>
                <a:ext cx="1501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Habitat setup file</a:t>
                </a:r>
                <a:endParaRPr lang="ko-KR" altLang="en-US" sz="10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77EA21-9C67-461F-9157-604A66DD8FEC}"/>
                  </a:ext>
                </a:extLst>
              </p:cNvPr>
              <p:cNvSpPr txBox="1"/>
              <p:nvPr/>
            </p:nvSpPr>
            <p:spPr>
              <a:xfrm>
                <a:off x="9021657" y="1963910"/>
                <a:ext cx="122452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Main run file</a:t>
                </a:r>
                <a:endParaRPr lang="ko-KR" altLang="en-US" sz="10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877128-9575-4073-AD24-A1820042BB89}"/>
                </a:ext>
              </a:extLst>
            </p:cNvPr>
            <p:cNvSpPr txBox="1"/>
            <p:nvPr/>
          </p:nvSpPr>
          <p:spPr>
            <a:xfrm>
              <a:off x="9117281" y="2485643"/>
              <a:ext cx="22017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Distance to dairy geo data </a:t>
              </a:r>
              <a:endParaRPr lang="ko-KR" altLang="en-US" sz="1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606E0F-4359-416C-811D-3F3D026751B9}"/>
                </a:ext>
              </a:extLst>
            </p:cNvPr>
            <p:cNvSpPr txBox="1"/>
            <p:nvPr/>
          </p:nvSpPr>
          <p:spPr>
            <a:xfrm>
              <a:off x="9117282" y="2709515"/>
              <a:ext cx="17756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Fence geo data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601A61-7F82-49F0-946F-116A364284AC}"/>
                </a:ext>
              </a:extLst>
            </p:cNvPr>
            <p:cNvSpPr txBox="1"/>
            <p:nvPr/>
          </p:nvSpPr>
          <p:spPr>
            <a:xfrm>
              <a:off x="9117282" y="2877015"/>
              <a:ext cx="17756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Food geo data</a:t>
              </a:r>
              <a:endParaRPr lang="ko-KR" altLang="en-US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92E55C-9E51-4C7D-A422-7828F5815CB8}"/>
                </a:ext>
              </a:extLst>
            </p:cNvPr>
            <p:cNvSpPr txBox="1"/>
            <p:nvPr/>
          </p:nvSpPr>
          <p:spPr>
            <a:xfrm>
              <a:off x="9117282" y="3056922"/>
              <a:ext cx="17756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Forest geo data</a:t>
              </a:r>
              <a:endParaRPr lang="ko-KR" alt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9D1A00-4BBB-40CC-84E2-DEF859AC1455}"/>
                </a:ext>
              </a:extLst>
            </p:cNvPr>
            <p:cNvSpPr txBox="1"/>
            <p:nvPr/>
          </p:nvSpPr>
          <p:spPr>
            <a:xfrm>
              <a:off x="9117282" y="3280598"/>
              <a:ext cx="2725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Land and ocean geo data to set boundary </a:t>
              </a:r>
              <a:endParaRPr lang="ko-KR" altLang="en-US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DCE3E4-AA30-4AB5-A585-0F766647C8AA}"/>
                </a:ext>
              </a:extLst>
            </p:cNvPr>
            <p:cNvSpPr txBox="1"/>
            <p:nvPr/>
          </p:nvSpPr>
          <p:spPr>
            <a:xfrm>
              <a:off x="9132124" y="3477641"/>
              <a:ext cx="2725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National map to judge physical boundary</a:t>
              </a:r>
              <a:endParaRPr lang="ko-KR" alt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17A824-A362-47A1-9F62-41BE783A1280}"/>
                </a:ext>
              </a:extLst>
            </p:cNvPr>
            <p:cNvSpPr txBox="1"/>
            <p:nvPr/>
          </p:nvSpPr>
          <p:spPr>
            <a:xfrm>
              <a:off x="9132124" y="3657451"/>
              <a:ext cx="2725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Human population density geo data</a:t>
              </a:r>
              <a:endParaRPr lang="ko-KR" alt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5ABB48-A3BC-4A93-9E18-BA684825FBAA}"/>
                </a:ext>
              </a:extLst>
            </p:cNvPr>
            <p:cNvSpPr txBox="1"/>
            <p:nvPr/>
          </p:nvSpPr>
          <p:spPr>
            <a:xfrm>
              <a:off x="9132124" y="3837261"/>
              <a:ext cx="2725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Road network geo data</a:t>
              </a:r>
              <a:endParaRPr lang="ko-KR" alt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9AE9E-73BE-44A8-8D90-8DF8B178BA76}"/>
                </a:ext>
              </a:extLst>
            </p:cNvPr>
            <p:cNvSpPr txBox="1"/>
            <p:nvPr/>
          </p:nvSpPr>
          <p:spPr>
            <a:xfrm>
              <a:off x="9132124" y="4040496"/>
              <a:ext cx="2725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Distance to road geo data</a:t>
              </a:r>
              <a:endParaRPr lang="ko-KR" alt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004127-5BBE-43FF-A957-1DC3AE4F50C1}"/>
                </a:ext>
              </a:extLst>
            </p:cNvPr>
            <p:cNvSpPr txBox="1"/>
            <p:nvPr/>
          </p:nvSpPr>
          <p:spPr>
            <a:xfrm>
              <a:off x="9132124" y="4263770"/>
              <a:ext cx="2725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Vehicle traffic geo data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AC67DC-6A8D-42ED-BFF7-7EABA10D6E17}"/>
                </a:ext>
              </a:extLst>
            </p:cNvPr>
            <p:cNvSpPr txBox="1"/>
            <p:nvPr/>
          </p:nvSpPr>
          <p:spPr>
            <a:xfrm>
              <a:off x="9143842" y="4487630"/>
              <a:ext cx="2725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Waterway geo data</a:t>
              </a:r>
              <a:endParaRPr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0726D-2889-4C4A-B5D4-C341D1A1737D}"/>
                </a:ext>
              </a:extLst>
            </p:cNvPr>
            <p:cNvSpPr txBox="1"/>
            <p:nvPr/>
          </p:nvSpPr>
          <p:spPr>
            <a:xfrm>
              <a:off x="9155560" y="4671880"/>
              <a:ext cx="27255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Existing wild boars per hector geo data</a:t>
              </a:r>
              <a:endParaRPr lang="ko-KR" altLang="en-US" sz="1000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BD2A84F-7CB8-49C9-8B94-2154EC1DFCD2}"/>
              </a:ext>
            </a:extLst>
          </p:cNvPr>
          <p:cNvSpPr/>
          <p:nvPr/>
        </p:nvSpPr>
        <p:spPr>
          <a:xfrm>
            <a:off x="6905307" y="6043366"/>
            <a:ext cx="4805096" cy="3153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Study area location can be picked with matplotlib ‘auto’ mode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3512E0-999D-428C-AB9D-3CF34FEB2510}"/>
              </a:ext>
            </a:extLst>
          </p:cNvPr>
          <p:cNvGrpSpPr/>
          <p:nvPr/>
        </p:nvGrpSpPr>
        <p:grpSpPr>
          <a:xfrm>
            <a:off x="6644428" y="1579016"/>
            <a:ext cx="5183973" cy="4414157"/>
            <a:chOff x="252927" y="1777365"/>
            <a:chExt cx="5183973" cy="441415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A9A1E4-B4C8-4AC5-B761-BBEF8CF95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927" y="1777365"/>
              <a:ext cx="5183973" cy="441415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EA7EE0A-D84B-462B-B92F-D4BD21B6579F}"/>
                    </a:ext>
                  </a:extLst>
                </p14:cNvPr>
                <p14:cNvContentPartPr/>
                <p14:nvPr/>
              </p14:nvContentPartPr>
              <p14:xfrm>
                <a:off x="3108994" y="3532886"/>
                <a:ext cx="111240" cy="57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EA7EE0A-D84B-462B-B92F-D4BD21B657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99994" y="3523886"/>
                  <a:ext cx="128880" cy="75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0675D45-F785-4532-A5E7-5C70470E89F1}"/>
                </a:ext>
              </a:extLst>
            </p:cNvPr>
            <p:cNvGrpSpPr/>
            <p:nvPr/>
          </p:nvGrpSpPr>
          <p:grpSpPr>
            <a:xfrm>
              <a:off x="4353874" y="1967966"/>
              <a:ext cx="1077840" cy="322920"/>
              <a:chOff x="4353874" y="1967966"/>
              <a:chExt cx="1077840" cy="32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1C025FD3-481A-4405-A503-5DEBA46E10AA}"/>
                      </a:ext>
                    </a:extLst>
                  </p14:cNvPr>
                  <p14:cNvContentPartPr/>
                  <p14:nvPr/>
                </p14:nvContentPartPr>
                <p14:xfrm>
                  <a:off x="4353874" y="1985246"/>
                  <a:ext cx="1077840" cy="3056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B5EE5B75-3DAD-4F74-8DC6-70214CD9C159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344874" y="1976246"/>
                    <a:ext cx="1095480" cy="32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ED35D87-7099-40FD-AEB5-F4FB174C8375}"/>
                      </a:ext>
                    </a:extLst>
                  </p14:cNvPr>
                  <p14:cNvContentPartPr/>
                  <p14:nvPr/>
                </p14:nvContentPartPr>
                <p14:xfrm>
                  <a:off x="4371154" y="1967966"/>
                  <a:ext cx="1053360" cy="3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54C47DE5-2B58-420E-94A0-13B89EA6CC4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362514" y="1958966"/>
                    <a:ext cx="1071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7742B1-BD1A-42B3-9374-2B35E61AEE72}"/>
                    </a:ext>
                  </a:extLst>
                </p14:cNvPr>
                <p14:cNvContentPartPr/>
                <p14:nvPr/>
              </p14:nvContentPartPr>
              <p14:xfrm>
                <a:off x="3190354" y="2193669"/>
                <a:ext cx="1171440" cy="1359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7742B1-BD1A-42B3-9374-2B35E61AEE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1354" y="2184669"/>
                  <a:ext cx="1189080" cy="137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001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8688-65A1-45B1-886E-F2FA25E8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3" y="155448"/>
            <a:ext cx="11439787" cy="125272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Material and Methods </a:t>
            </a:r>
            <a:br>
              <a:rPr lang="en-US" altLang="ko-KR" dirty="0"/>
            </a:br>
            <a:r>
              <a:rPr lang="en-US" altLang="ko-KR" dirty="0"/>
              <a:t>Environmental data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9B99-D1E4-49B8-81DB-49268BE0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8E83E-E20A-4F9B-893F-9701D91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1520993"/>
            <a:ext cx="2438182" cy="1877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D54E7-E5FD-4E40-BDC4-8937EC78136E}"/>
              </a:ext>
            </a:extLst>
          </p:cNvPr>
          <p:cNvSpPr txBox="1"/>
          <p:nvPr/>
        </p:nvSpPr>
        <p:spPr>
          <a:xfrm>
            <a:off x="417149" y="3289735"/>
            <a:ext cx="2500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Wild boar density per 100ha (</a:t>
            </a:r>
            <a:r>
              <a:rPr lang="en-US" altLang="ko-KR" dirty="0">
                <a:effectLst/>
                <a:latin typeface="g_d0_f1"/>
              </a:rPr>
              <a:t>NIBR,</a:t>
            </a:r>
            <a:r>
              <a:rPr lang="en-US" altLang="ko-KR" dirty="0"/>
              <a:t> 2019)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6BC6A-D878-4E16-BFA7-C14BCC8FFF01}"/>
              </a:ext>
            </a:extLst>
          </p:cNvPr>
          <p:cNvSpPr txBox="1"/>
          <p:nvPr/>
        </p:nvSpPr>
        <p:spPr>
          <a:xfrm>
            <a:off x="7305855" y="3485933"/>
            <a:ext cx="756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Road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0304B-6B7A-4ABB-9BCD-664DE8510A12}"/>
              </a:ext>
            </a:extLst>
          </p:cNvPr>
          <p:cNvSpPr txBox="1"/>
          <p:nvPr/>
        </p:nvSpPr>
        <p:spPr>
          <a:xfrm>
            <a:off x="9629667" y="3429000"/>
            <a:ext cx="2619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Human Population</a:t>
            </a:r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C943BC-4705-4D89-BC07-6C9FE699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072" y="1520994"/>
            <a:ext cx="1969104" cy="19752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FB3E57-EC21-4A19-827E-B811CFE5BC8C}"/>
              </a:ext>
            </a:extLst>
          </p:cNvPr>
          <p:cNvSpPr txBox="1"/>
          <p:nvPr/>
        </p:nvSpPr>
        <p:spPr>
          <a:xfrm>
            <a:off x="1066747" y="6195383"/>
            <a:ext cx="1201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Forest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1C997-7A7A-42F9-B32F-968C6DB58388}"/>
              </a:ext>
            </a:extLst>
          </p:cNvPr>
          <p:cNvSpPr txBox="1"/>
          <p:nvPr/>
        </p:nvSpPr>
        <p:spPr>
          <a:xfrm>
            <a:off x="7368585" y="6170812"/>
            <a:ext cx="1313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Water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B11DB-C113-470D-9A45-E2C178FBA171}"/>
              </a:ext>
            </a:extLst>
          </p:cNvPr>
          <p:cNvSpPr txBox="1"/>
          <p:nvPr/>
        </p:nvSpPr>
        <p:spPr>
          <a:xfrm>
            <a:off x="9914620" y="6174684"/>
            <a:ext cx="17146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Event_map</a:t>
            </a:r>
            <a:r>
              <a:rPr lang="en-US" altLang="ko-KR" sz="1100" dirty="0"/>
              <a:t> (Habitat map)</a:t>
            </a:r>
            <a:endParaRPr lang="ko-KR" alt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D9E4A6-22E3-425A-AB24-D0F3E213B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0" y="3895894"/>
            <a:ext cx="2007913" cy="2250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8CC4A4-8406-41E0-851C-C632ADAA8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66" y="3922475"/>
            <a:ext cx="2105557" cy="20996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21D634-8621-4C65-A821-F39C33082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076" y="3931363"/>
            <a:ext cx="1791788" cy="21664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9CF6A2-3E08-4CAF-87B7-1D6D1F36DBAE}"/>
              </a:ext>
            </a:extLst>
          </p:cNvPr>
          <p:cNvSpPr txBox="1"/>
          <p:nvPr/>
        </p:nvSpPr>
        <p:spPr>
          <a:xfrm>
            <a:off x="3514424" y="6055781"/>
            <a:ext cx="3089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Food</a:t>
            </a:r>
          </a:p>
          <a:p>
            <a:pPr algn="ctr"/>
            <a:r>
              <a:rPr lang="en-US" altLang="ko-KR" sz="1600" dirty="0"/>
              <a:t> (Mixed and Broadleaves)</a:t>
            </a:r>
            <a:endParaRPr lang="ko-KR" alt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62472-F99F-402A-8B57-3EE00046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097B-17B5-4039-80E3-71EC73EE7351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CAD82-E1B1-4E55-9DC7-7A6BE72E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3712" y="6565392"/>
            <a:ext cx="825659" cy="274320"/>
          </a:xfrm>
        </p:spPr>
        <p:txBody>
          <a:bodyPr/>
          <a:lstStyle/>
          <a:p>
            <a:r>
              <a:rPr lang="en-GB" altLang="ko-KR" dirty="0" err="1"/>
              <a:t>EnFRA</a:t>
            </a:r>
            <a:endParaRPr lang="ko-KR" altLang="en-US" dirty="0"/>
          </a:p>
        </p:txBody>
      </p:sp>
      <p:pic>
        <p:nvPicPr>
          <p:cNvPr id="24" name="그림 3">
            <a:extLst>
              <a:ext uri="{FF2B5EF4-FFF2-40B4-BE49-F238E27FC236}">
                <a16:creationId xmlns:a16="http://schemas.microsoft.com/office/drawing/2014/main" id="{C3DFF615-1977-483A-802D-C8DA926B2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019" y="1597302"/>
            <a:ext cx="1724016" cy="19240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5BEF68-8A7E-4369-ACFA-8487004D5A01}"/>
              </a:ext>
            </a:extLst>
          </p:cNvPr>
          <p:cNvSpPr txBox="1"/>
          <p:nvPr/>
        </p:nvSpPr>
        <p:spPr>
          <a:xfrm>
            <a:off x="4012944" y="3471623"/>
            <a:ext cx="210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Traffic density</a:t>
            </a:r>
            <a:endParaRPr lang="ko-KR" alt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9BEFC16-087B-4911-A384-B7CF094B2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9667" y="1586847"/>
            <a:ext cx="1739850" cy="18913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ACECC2-BBA6-4283-A11A-33DFFBB4D3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1429" y="3840955"/>
            <a:ext cx="2079928" cy="21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7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8688-65A1-45B1-886E-F2FA25E8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2" y="374544"/>
            <a:ext cx="11439787" cy="1252728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Material and Methods </a:t>
            </a:r>
            <a:br>
              <a:rPr lang="en-US" altLang="ko-KR" dirty="0"/>
            </a:br>
            <a:r>
              <a:rPr lang="en-US" altLang="ko-KR" sz="3600" dirty="0"/>
              <a:t>Observation on specific region</a:t>
            </a:r>
            <a:br>
              <a:rPr lang="en-US" altLang="ko-KR" sz="6000" i="1" dirty="0">
                <a:solidFill>
                  <a:prstClr val="black"/>
                </a:solidFill>
                <a:latin typeface="Cambria Math" panose="02040503050406030204" pitchFamily="18" charset="0"/>
              </a:rPr>
            </a:b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1BA1D-88DC-4166-A9B0-6627D84E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765A-125B-4203-AC2B-8AED234ED421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3EBC-D0AD-419D-9371-80CF043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9B99-D1E4-49B8-81DB-49268BE0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E4C863-EAD2-4D17-A270-285BB6F8BDE4}"/>
              </a:ext>
            </a:extLst>
          </p:cNvPr>
          <p:cNvSpPr txBox="1">
            <a:spLocks/>
          </p:cNvSpPr>
          <p:nvPr/>
        </p:nvSpPr>
        <p:spPr>
          <a:xfrm>
            <a:off x="290453" y="1183995"/>
            <a:ext cx="11096626" cy="1325563"/>
          </a:xfrm>
          <a:prstGeom prst="rect">
            <a:avLst/>
          </a:prstGeom>
        </p:spPr>
        <p:txBody>
          <a:bodyPr vert="horz" lIns="91440" rIns="45720" rtlCol="0" anchor="ctr">
            <a:normAutofit fontScale="975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1200" dirty="0" err="1">
                <a:solidFill>
                  <a:schemeClr val="tx1"/>
                </a:solidFill>
              </a:rPr>
              <a:t>Hwacheon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Icheon</a:t>
            </a:r>
            <a:r>
              <a:rPr lang="en-US" altLang="ko-KR" sz="1200" dirty="0">
                <a:solidFill>
                  <a:schemeClr val="tx1"/>
                </a:solidFill>
              </a:rPr>
              <a:t> and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Hoengseong</a:t>
            </a:r>
            <a:r>
              <a:rPr lang="en-US" altLang="ko-KR" sz="1200" dirty="0">
                <a:solidFill>
                  <a:schemeClr val="tx1"/>
                </a:solidFill>
              </a:rPr>
              <a:t> area 30m x 30m grid with 30 x30 KM</a:t>
            </a:r>
            <a:r>
              <a:rPr lang="en-US" altLang="ko-KR" sz="1200" baseline="30000" dirty="0">
                <a:solidFill>
                  <a:schemeClr val="tx1"/>
                </a:solidFill>
              </a:rPr>
              <a:t>2 </a:t>
            </a:r>
            <a:r>
              <a:rPr lang="en-US" altLang="ko-KR" sz="1200" dirty="0">
                <a:solidFill>
                  <a:schemeClr val="tx1"/>
                </a:solidFill>
              </a:rPr>
              <a:t>space (Habit event Map)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FAD556-13E2-4904-9E41-3C3C1C7B2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39"/>
          <a:stretch/>
        </p:blipFill>
        <p:spPr>
          <a:xfrm>
            <a:off x="60012" y="2094641"/>
            <a:ext cx="4054789" cy="3943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9AE05-B817-4533-808A-19821C758EF2}"/>
              </a:ext>
            </a:extLst>
          </p:cNvPr>
          <p:cNvSpPr txBox="1"/>
          <p:nvPr/>
        </p:nvSpPr>
        <p:spPr>
          <a:xfrm>
            <a:off x="752474" y="6120753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Hongcheon</a:t>
            </a:r>
            <a:r>
              <a:rPr lang="en-US" altLang="ko-KR" dirty="0"/>
              <a:t> (</a:t>
            </a:r>
            <a:r>
              <a:rPr lang="ko-KR" altLang="en-US" dirty="0"/>
              <a:t>흥천</a:t>
            </a:r>
            <a:r>
              <a:rPr lang="en-US" altLang="ko-KR" dirty="0"/>
              <a:t>) area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C4B9E-106E-474C-9C74-0D57F1FF2297}"/>
              </a:ext>
            </a:extLst>
          </p:cNvPr>
          <p:cNvSpPr txBox="1"/>
          <p:nvPr/>
        </p:nvSpPr>
        <p:spPr>
          <a:xfrm>
            <a:off x="6096000" y="6260068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Icheon</a:t>
            </a:r>
            <a:r>
              <a:rPr lang="en-US" altLang="ko-KR" dirty="0"/>
              <a:t> (</a:t>
            </a:r>
            <a:r>
              <a:rPr lang="ko-KR" altLang="en-US" dirty="0"/>
              <a:t>이천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A85B7-BF4C-4C13-95EE-50F07F8C3BF4}"/>
              </a:ext>
            </a:extLst>
          </p:cNvPr>
          <p:cNvSpPr txBox="1"/>
          <p:nvPr/>
        </p:nvSpPr>
        <p:spPr>
          <a:xfrm>
            <a:off x="9015813" y="6305419"/>
            <a:ext cx="25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Hoengseong</a:t>
            </a:r>
            <a:r>
              <a:rPr lang="en-US" altLang="ko-KR" dirty="0"/>
              <a:t> (</a:t>
            </a:r>
            <a:r>
              <a:rPr lang="ko-KR" altLang="en-US" dirty="0"/>
              <a:t>횡성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05D777-8016-436D-8CFD-34D988A5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49" y="2094641"/>
            <a:ext cx="4114801" cy="4178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4E2B54-B8F9-4570-BABB-AC9917761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9" y="2214248"/>
            <a:ext cx="4114801" cy="3823743"/>
          </a:xfrm>
          <a:prstGeom prst="rect">
            <a:avLst/>
          </a:prstGeom>
        </p:spPr>
      </p:pic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3B0CE0A-E9DA-4F5F-94BF-374FD0C78F08}"/>
              </a:ext>
            </a:extLst>
          </p:cNvPr>
          <p:cNvSpPr txBox="1">
            <a:spLocks/>
          </p:cNvSpPr>
          <p:nvPr/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5B7FB9-AB8F-4250-8C1C-275C2F9CDF2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3861B5-FAC9-435F-94C3-F9C9B56C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211" y="1483716"/>
            <a:ext cx="4054789" cy="782842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DB10AF3-0F0E-44F4-8224-CC03D251CAAC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3874452"/>
          <a:ext cx="10972800" cy="426720"/>
        </p:xfrm>
        <a:graphic>
          <a:graphicData uri="http://schemas.openxmlformats.org/drawingml/2006/table">
            <a:tbl>
              <a:tblPr/>
              <a:tblGrid>
                <a:gridCol w="10972800">
                  <a:extLst>
                    <a:ext uri="{9D8B030D-6E8A-4147-A177-3AD203B41FA5}">
                      <a16:colId xmlns:a16="http://schemas.microsoft.com/office/drawing/2014/main" val="2600465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u="none" strike="noStrike" dirty="0" err="1">
                          <a:solidFill>
                            <a:srgbClr val="1A0DAB"/>
                          </a:solidFill>
                          <a:effectLst/>
                          <a:hlinkClick r:id="rId6"/>
                        </a:rPr>
                        <a:t>Hoengseong</a:t>
                      </a:r>
                      <a:endParaRPr lang="en-US" b="0" dirty="0">
                        <a:effectLst/>
                      </a:endParaRPr>
                    </a:p>
                  </a:txBody>
                  <a:tcPr marL="0" marR="57150" marT="1143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7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53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8688-65A1-45B1-886E-F2FA25E8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2" y="374544"/>
            <a:ext cx="11439787" cy="1252728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Material and Methods </a:t>
            </a:r>
            <a:br>
              <a:rPr lang="en-US" altLang="ko-KR" dirty="0"/>
            </a:br>
            <a:r>
              <a:rPr lang="en-US" altLang="ko-KR" sz="3600" dirty="0"/>
              <a:t>Existing wild boars based on report NIBR 2019</a:t>
            </a:r>
            <a:br>
              <a:rPr lang="en-US" altLang="ko-KR" sz="6000" i="1" dirty="0">
                <a:solidFill>
                  <a:prstClr val="black"/>
                </a:solidFill>
                <a:latin typeface="Cambria Math" panose="02040503050406030204" pitchFamily="18" charset="0"/>
              </a:rPr>
            </a:b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1BA1D-88DC-4166-A9B0-6627D84E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764A-76AC-4EED-AA80-75BED359A83C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3EBC-D0AD-419D-9371-80CF043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9B99-D1E4-49B8-81DB-49268BE0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C4D2F8FD-EF0D-419F-A074-68677CF66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400" y="3135688"/>
            <a:ext cx="3374254" cy="2192784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156544-92FA-42E3-97D8-2FE2BFAC3C39}"/>
              </a:ext>
            </a:extLst>
          </p:cNvPr>
          <p:cNvSpPr txBox="1"/>
          <p:nvPr/>
        </p:nvSpPr>
        <p:spPr>
          <a:xfrm>
            <a:off x="60012" y="575881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Total wild boar with for density data = </a:t>
            </a:r>
            <a:r>
              <a:rPr lang="ko-KR" altLang="en-US" dirty="0"/>
              <a:t>33</a:t>
            </a:r>
            <a:r>
              <a:rPr lang="en-US" altLang="ko-KR" dirty="0"/>
              <a:t>8,769</a:t>
            </a:r>
            <a:endParaRPr lang="ko-KR" alt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158BEF7-F31B-4611-B9F8-75DAFCF6C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51090"/>
              </p:ext>
            </p:extLst>
          </p:nvPr>
        </p:nvGraphicFramePr>
        <p:xfrm>
          <a:off x="471159" y="2070672"/>
          <a:ext cx="2525713" cy="318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939205790"/>
                    </a:ext>
                  </a:extLst>
                </a:gridCol>
                <a:gridCol w="849313">
                  <a:extLst>
                    <a:ext uri="{9D8B030D-6E8A-4147-A177-3AD203B41FA5}">
                      <a16:colId xmlns:a16="http://schemas.microsoft.com/office/drawing/2014/main" val="27685393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8701026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100" u="none" strike="noStrike" dirty="0">
                          <a:effectLst/>
                        </a:rPr>
                        <a:t>Density per 100 hector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100" u="none" strike="noStrike" dirty="0">
                          <a:effectLst/>
                        </a:rPr>
                        <a:t>Cells(900m</a:t>
                      </a:r>
                      <a:r>
                        <a:rPr lang="en-US" sz="1100" u="none" strike="noStrike" baseline="30000" dirty="0">
                          <a:effectLst/>
                        </a:rPr>
                        <a:t>2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sz="1100" u="none" strike="noStrike" dirty="0">
                          <a:effectLst/>
                        </a:rPr>
                        <a:t>Existing Boars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6495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1.1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 dirty="0">
                          <a:effectLst/>
                        </a:rPr>
                        <a:t>1017901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 dirty="0">
                          <a:effectLst/>
                        </a:rPr>
                        <a:t>1007.722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0080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7640942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20630.54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8982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5541112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19948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7105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10913674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49111.53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782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 dirty="0">
                          <a:effectLst/>
                        </a:rPr>
                        <a:t>5969495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32235.27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07462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13710750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86377.73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579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 dirty="0">
                          <a:effectLst/>
                        </a:rPr>
                        <a:t>7222236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52000.1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1838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1385521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11222.72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63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2648720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23838.48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37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747932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7404.527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1022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>
                          <a:effectLst/>
                        </a:rPr>
                        <a:t>615446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>
                          <a:effectLst/>
                        </a:rPr>
                        <a:t>7200.718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0964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 dirty="0">
                          <a:effectLst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u="none" strike="noStrike" dirty="0">
                          <a:effectLst/>
                        </a:rPr>
                        <a:t>1102842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 dirty="0">
                          <a:effectLst/>
                        </a:rPr>
                        <a:t>27791.62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688332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b" latinLnBrk="0"/>
                      <a:r>
                        <a:rPr lang="en-US" sz="1100" u="none" strike="noStrike" dirty="0">
                          <a:effectLst/>
                        </a:rPr>
                        <a:t>Total boars in Korea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 latinLnBrk="0"/>
                      <a:r>
                        <a:rPr lang="en-US" sz="1100" u="none" strike="noStrike" dirty="0">
                          <a:effectLst/>
                        </a:rPr>
                        <a:t>Total boars in Korea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ko-KR" sz="1100" u="none" strike="noStrike" dirty="0">
                          <a:effectLst/>
                        </a:rPr>
                        <a:t>338,769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48810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7ADE25B-48A0-4EA2-AFB7-98138A9DB7B1}"/>
              </a:ext>
            </a:extLst>
          </p:cNvPr>
          <p:cNvSpPr txBox="1"/>
          <p:nvPr/>
        </p:nvSpPr>
        <p:spPr>
          <a:xfrm>
            <a:off x="4205964" y="5313031"/>
            <a:ext cx="2329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Density per 100 ha</a:t>
            </a:r>
            <a:endParaRPr lang="ko-KR" alt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11D38B-3541-4801-B27B-295DD600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529528"/>
            <a:ext cx="6096000" cy="15703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41F625-D5DE-4151-A7FF-56E736A9EB64}"/>
              </a:ext>
            </a:extLst>
          </p:cNvPr>
          <p:cNvSpPr txBox="1"/>
          <p:nvPr/>
        </p:nvSpPr>
        <p:spPr>
          <a:xfrm>
            <a:off x="7822251" y="3876429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Hongcheon</a:t>
            </a:r>
            <a:r>
              <a:rPr lang="en-US" altLang="ko-KR" dirty="0"/>
              <a:t> (</a:t>
            </a:r>
            <a:r>
              <a:rPr lang="ko-KR" altLang="en-US" dirty="0"/>
              <a:t>흥천</a:t>
            </a:r>
            <a:r>
              <a:rPr lang="en-US" altLang="ko-KR" dirty="0"/>
              <a:t>) : #758 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E1F0B2-D691-428D-AD3A-71DDDE841DD5}"/>
              </a:ext>
            </a:extLst>
          </p:cNvPr>
          <p:cNvSpPr txBox="1"/>
          <p:nvPr/>
        </p:nvSpPr>
        <p:spPr>
          <a:xfrm>
            <a:off x="7842059" y="4826476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Icheon</a:t>
            </a:r>
            <a:r>
              <a:rPr lang="en-US" altLang="ko-KR" dirty="0"/>
              <a:t> (</a:t>
            </a:r>
            <a:r>
              <a:rPr lang="ko-KR" altLang="en-US" dirty="0"/>
              <a:t>이천</a:t>
            </a:r>
            <a:r>
              <a:rPr lang="en-US" altLang="ko-KR" dirty="0"/>
              <a:t>): #78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6848CC-BD7B-431E-9F75-77F18681309F}"/>
              </a:ext>
            </a:extLst>
          </p:cNvPr>
          <p:cNvSpPr txBox="1"/>
          <p:nvPr/>
        </p:nvSpPr>
        <p:spPr>
          <a:xfrm>
            <a:off x="7842059" y="4377481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Hoengseong</a:t>
            </a:r>
            <a:r>
              <a:rPr lang="en-US" altLang="ko-KR" dirty="0"/>
              <a:t> (</a:t>
            </a:r>
            <a:r>
              <a:rPr lang="ko-KR" altLang="en-US" dirty="0"/>
              <a:t>횡성</a:t>
            </a:r>
            <a:r>
              <a:rPr lang="en-US" altLang="ko-KR" dirty="0"/>
              <a:t>): #586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C45564-7E9A-4C01-AEAE-EE23B059B669}"/>
              </a:ext>
            </a:extLst>
          </p:cNvPr>
          <p:cNvSpPr txBox="1"/>
          <p:nvPr/>
        </p:nvSpPr>
        <p:spPr>
          <a:xfrm>
            <a:off x="7822251" y="5294939"/>
            <a:ext cx="3677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Ex. Boar density in 30 x 30 </a:t>
            </a:r>
            <a:r>
              <a:rPr lang="en-US" altLang="ko-KR" dirty="0" err="1"/>
              <a:t>sqKm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95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5E4C-2967-4350-B0D6-64BBC755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7" y="155448"/>
            <a:ext cx="11382103" cy="125272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Material and Methods :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r>
              <a:rPr lang="en-US" altLang="ko-KR" dirty="0"/>
              <a:t>Major functions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8B593-CC8F-429C-9134-2E235371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922C6-1002-4F6E-9B1A-3600C6D4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719" y="1726473"/>
            <a:ext cx="5868961" cy="4750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E575EF-E5A3-48FC-A8E8-49A8CF250E03}"/>
              </a:ext>
            </a:extLst>
          </p:cNvPr>
          <p:cNvSpPr txBox="1"/>
          <p:nvPr/>
        </p:nvSpPr>
        <p:spPr>
          <a:xfrm>
            <a:off x="7261510" y="6429493"/>
            <a:ext cx="4048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Boar individual dynamics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4891F-16DA-48E6-9662-588DCEF79D43}"/>
              </a:ext>
            </a:extLst>
          </p:cNvPr>
          <p:cNvSpPr txBox="1"/>
          <p:nvPr/>
        </p:nvSpPr>
        <p:spPr>
          <a:xfrm>
            <a:off x="1057884" y="5924847"/>
            <a:ext cx="4048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Habitat environment setup</a:t>
            </a:r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ECD86-3B88-417F-BB3E-D754D077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2" y="1828800"/>
            <a:ext cx="5571867" cy="39757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D7C06-B044-4481-A775-30DD71B2C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18A9-CE4D-4131-9803-89DFDBDF8B67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B03DD-C9C6-41FD-9427-F1369631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16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8CF4-1EBC-4A04-B653-721E64DC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4D70-9526-4E61-8F09-EAE76865741F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6A33A-FFA1-423A-9668-B14989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D546C-9015-4E18-9CEA-D366331E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01C468-B620-4A2B-802E-BCE1377C878E}"/>
              </a:ext>
            </a:extLst>
          </p:cNvPr>
          <p:cNvSpPr txBox="1">
            <a:spLocks/>
          </p:cNvSpPr>
          <p:nvPr/>
        </p:nvSpPr>
        <p:spPr>
          <a:xfrm>
            <a:off x="200297" y="155448"/>
            <a:ext cx="11382103" cy="1252728"/>
          </a:xfrm>
          <a:prstGeom prst="rect">
            <a:avLst/>
          </a:prstGeom>
        </p:spPr>
        <p:txBody>
          <a:bodyPr vert="horz" lIns="91440" rIns="45720" rtlCol="0" anchor="ctr">
            <a:normAutofit fontScale="85000" lnSpcReduction="1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2000" dirty="0"/>
              <a:t>Material and Methods :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r>
              <a:rPr lang="en-US" altLang="ko-KR" dirty="0"/>
              <a:t>Imported libraries and modeling environment 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610A77-5343-4A39-9661-3154AE961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92315"/>
              </p:ext>
            </p:extLst>
          </p:nvPr>
        </p:nvGraphicFramePr>
        <p:xfrm>
          <a:off x="9125020" y="2578340"/>
          <a:ext cx="1371600" cy="248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3037937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36494961"/>
                    </a:ext>
                  </a:extLst>
                </a:gridCol>
              </a:tblGrid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language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version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21315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Python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3.8.12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679716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128524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Spyder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5.12.3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960860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Library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777746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numpy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1.21.4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129431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matplotlib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3.4.3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690802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pandas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1.3.4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872926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rasterio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1.2.10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322658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833772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random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783384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celluloid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90170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815845"/>
                  </a:ext>
                </a:extLst>
              </a:tr>
              <a:tr h="1068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04364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1656240-4002-43D1-B6E7-E7918FEF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8" y="1776549"/>
            <a:ext cx="8305394" cy="4083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E36AA7-B5C0-462E-AB03-674D887B7ADB}"/>
              </a:ext>
            </a:extLst>
          </p:cNvPr>
          <p:cNvSpPr txBox="1"/>
          <p:nvPr/>
        </p:nvSpPr>
        <p:spPr>
          <a:xfrm>
            <a:off x="9364504" y="5144158"/>
            <a:ext cx="113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Libraries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85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666B-0255-4CF6-8A14-BA5C38B8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13" y="23517"/>
            <a:ext cx="11182165" cy="91940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Initial boar position in different direction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5EAEB-0488-4B3F-84B3-896644CF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FB9-AB8F-4250-8C1C-275C2F9CDF2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05A9A-0F9A-4232-8D1D-A9F597AE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78" y="1436913"/>
            <a:ext cx="2987634" cy="2174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F3C25-C37B-4B8D-AD51-762FEC4A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297" y="3980433"/>
            <a:ext cx="2743199" cy="2376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66F4B-C5B0-4985-92F9-AFD28ECB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62" y="4013992"/>
            <a:ext cx="3097116" cy="2326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62A49A-81E3-40C9-86CA-D94841F65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701" y="1436914"/>
            <a:ext cx="2633610" cy="2306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20CAF6-D089-4BF8-8E2D-5EEE543B0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18" y="1887316"/>
            <a:ext cx="3457575" cy="3448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F25B7A-0267-42D7-8E69-DDDD2C36414A}"/>
              </a:ext>
            </a:extLst>
          </p:cNvPr>
          <p:cNvSpPr txBox="1"/>
          <p:nvPr/>
        </p:nvSpPr>
        <p:spPr>
          <a:xfrm>
            <a:off x="9368160" y="5335366"/>
            <a:ext cx="2052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Random spread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0CB68-2765-4C79-98F0-13C50E968C4B}"/>
              </a:ext>
            </a:extLst>
          </p:cNvPr>
          <p:cNvSpPr txBox="1"/>
          <p:nvPr/>
        </p:nvSpPr>
        <p:spPr>
          <a:xfrm>
            <a:off x="1438183" y="3643367"/>
            <a:ext cx="2343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West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B772E0-E1E6-49A7-BC81-4612235E9319}"/>
              </a:ext>
            </a:extLst>
          </p:cNvPr>
          <p:cNvSpPr txBox="1"/>
          <p:nvPr/>
        </p:nvSpPr>
        <p:spPr>
          <a:xfrm>
            <a:off x="5275767" y="3743490"/>
            <a:ext cx="2412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North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C0965A-52BD-4D71-A33E-14EC32418FF0}"/>
              </a:ext>
            </a:extLst>
          </p:cNvPr>
          <p:cNvSpPr txBox="1"/>
          <p:nvPr/>
        </p:nvSpPr>
        <p:spPr>
          <a:xfrm>
            <a:off x="1679448" y="6340006"/>
            <a:ext cx="2343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South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0F528-3537-4ED6-AF9E-2C91C95D1B60}"/>
              </a:ext>
            </a:extLst>
          </p:cNvPr>
          <p:cNvSpPr txBox="1"/>
          <p:nvPr/>
        </p:nvSpPr>
        <p:spPr>
          <a:xfrm>
            <a:off x="5245638" y="6340006"/>
            <a:ext cx="2412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East</a:t>
            </a:r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6D7EA-32CF-4C89-B0F4-9DC58F65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C2B9-4B6E-4158-B542-D8A681097062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DCBE8-82F3-42B4-B4F8-C64B5E7A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45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07DF-FB90-41AC-9D64-38AD0DB50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9F86D-E32E-47BD-B1F6-2286F7DA98C5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F240B-A1AE-42D9-BEF8-21CCEF0F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3670-DE8D-4961-90B1-3B654736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61085D-AAFC-416A-AE87-94ED80EBF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377" y="0"/>
            <a:ext cx="10972800" cy="1252538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1200" dirty="0"/>
              <a:t>Experiment and analysis </a:t>
            </a:r>
          </a:p>
          <a:p>
            <a:r>
              <a:rPr lang="en-US" sz="3600" dirty="0"/>
              <a:t>Initial input simulation parameters and example of simulated video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5E4486-89DA-47F9-8238-21C94A933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1480456"/>
            <a:ext cx="5554704" cy="5133703"/>
          </a:xfrm>
          <a:prstGeom prst="rect">
            <a:avLst/>
          </a:prstGeom>
        </p:spPr>
      </p:pic>
      <p:pic>
        <p:nvPicPr>
          <p:cNvPr id="10" name="my_days_scatterplot">
            <a:hlinkClick r:id="" action="ppaction://media"/>
            <a:extLst>
              <a:ext uri="{FF2B5EF4-FFF2-40B4-BE49-F238E27FC236}">
                <a16:creationId xmlns:a16="http://schemas.microsoft.com/office/drawing/2014/main" id="{63586BE7-4DFB-4621-8E5F-A7E446688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0282" y="1548666"/>
            <a:ext cx="4553475" cy="2313141"/>
          </a:xfrm>
          <a:prstGeom prst="rect">
            <a:avLst/>
          </a:prstGeom>
        </p:spPr>
      </p:pic>
      <p:pic>
        <p:nvPicPr>
          <p:cNvPr id="11" name="population_features">
            <a:hlinkClick r:id="" action="ppaction://media"/>
            <a:extLst>
              <a:ext uri="{FF2B5EF4-FFF2-40B4-BE49-F238E27FC236}">
                <a16:creationId xmlns:a16="http://schemas.microsoft.com/office/drawing/2014/main" id="{3803EF6C-D14F-4093-B451-B47F8BC0A8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88660" y="4152763"/>
            <a:ext cx="41148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FBED1-AB57-4764-853C-C3202CE797E6}"/>
              </a:ext>
            </a:extLst>
          </p:cNvPr>
          <p:cNvSpPr txBox="1"/>
          <p:nvPr/>
        </p:nvSpPr>
        <p:spPr>
          <a:xfrm>
            <a:off x="7280547" y="1635664"/>
            <a:ext cx="20463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Movement visualization  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BE0F6-AA45-43CA-9A38-EEA31CD51AE8}"/>
              </a:ext>
            </a:extLst>
          </p:cNvPr>
          <p:cNvSpPr txBox="1"/>
          <p:nvPr/>
        </p:nvSpPr>
        <p:spPr>
          <a:xfrm>
            <a:off x="9177634" y="1504859"/>
            <a:ext cx="20463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Pop. growth visualization  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F4F5C3-22CF-4A9D-9C31-0CEDCCAA5BE8}"/>
              </a:ext>
            </a:extLst>
          </p:cNvPr>
          <p:cNvSpPr txBox="1"/>
          <p:nvPr/>
        </p:nvSpPr>
        <p:spPr>
          <a:xfrm>
            <a:off x="7280547" y="4047307"/>
            <a:ext cx="37835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Age, health status, movement average movement and sex visualization in each iteration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758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I. Backgrounds and Objectives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0F76B29-8C20-4DC3-A831-C8454DBE9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1484785"/>
            <a:ext cx="9108504" cy="4916016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ASF rapidly expanding internationally as well as in Korea since ca. 2000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Difficult to analyze and predict due to complexity of epizootics and experiments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Mechanism  based models are developed to make objective prognosis of host population dispersal and disease transmission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1A888B-0BD7-4DB3-92FA-ECA164D5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22D38D-BE1A-4AA8-BFE1-2A52C17FD29E}" type="datetime1">
              <a:rPr lang="ko-KR" altLang="en-US" smtClean="0">
                <a:solidFill>
                  <a:prstClr val="white">
                    <a:tint val="95000"/>
                  </a:prstClr>
                </a:solidFill>
                <a:latin typeface="맑은 고딕"/>
                <a:ea typeface="맑은 고딕" panose="020B0503020000020004" pitchFamily="50" charset="-127"/>
              </a:rPr>
              <a:t>2022-01-20</a:t>
            </a:fld>
            <a:endParaRPr lang="ko-KR" altLang="en-US" dirty="0">
              <a:solidFill>
                <a:prstClr val="white">
                  <a:tint val="9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3AF06-17A6-4E5E-9E4F-BA52FFA7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ko-KR">
                <a:solidFill>
                  <a:prstClr val="white">
                    <a:tint val="95000"/>
                  </a:prstClr>
                </a:solidFill>
                <a:latin typeface="맑은 고딕"/>
                <a:ea typeface="맑은 고딕" panose="020B0503020000020004" pitchFamily="50" charset="-127"/>
              </a:rPr>
              <a:t>EnFRA</a:t>
            </a:r>
            <a:endParaRPr lang="ko-KR" altLang="en-US">
              <a:solidFill>
                <a:prstClr val="white">
                  <a:tint val="9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AF2494-EB86-4330-9049-6CB11CE0A526}" type="slidenum">
              <a:rPr lang="ko-KR" altLang="en-US">
                <a:solidFill>
                  <a:prstClr val="white">
                    <a:tint val="95000"/>
                  </a:prstClr>
                </a:solidFill>
                <a:latin typeface="맑은 고딕"/>
                <a:ea typeface="맑은 고딕" panose="020B0503020000020004" pitchFamily="50" charset="-127"/>
              </a:rPr>
              <a:pPr>
                <a:defRPr/>
              </a:pPr>
              <a:t>2</a:t>
            </a:fld>
            <a:endParaRPr lang="ko-KR" altLang="en-US">
              <a:solidFill>
                <a:prstClr val="white">
                  <a:tint val="9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882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80926-7A92-4CBB-8CE1-B2F10315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600A7-2668-448E-9DDF-0222B7D9D4FF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E9405-48CF-44DE-A2D4-22E38C60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84B9F8-82D9-45B6-8D86-DAD9F42BE39F}"/>
              </a:ext>
            </a:extLst>
          </p:cNvPr>
          <p:cNvSpPr txBox="1">
            <a:spLocks/>
          </p:cNvSpPr>
          <p:nvPr/>
        </p:nvSpPr>
        <p:spPr>
          <a:xfrm>
            <a:off x="84056" y="85117"/>
            <a:ext cx="11993644" cy="1196928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1200" dirty="0"/>
              <a:t>Experiment and analysis </a:t>
            </a:r>
          </a:p>
          <a:p>
            <a:r>
              <a:rPr lang="en-US" sz="3600" dirty="0"/>
              <a:t>Population growth without disease</a:t>
            </a:r>
          </a:p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0AD00">
                    <a:satMod val="150000"/>
                  </a:srgbClr>
                </a:solidFill>
                <a:effectLst/>
                <a:uLnTx/>
                <a:uFillTx/>
                <a:latin typeface="맑은 고딕"/>
                <a:ea typeface="+mj-ea"/>
                <a:cs typeface="+mj-cs"/>
              </a:rPr>
              <a:t>(carrying capacity 3 on R900 m, initial pop:10)</a:t>
            </a:r>
            <a:endParaRPr lang="en-US" sz="24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8F341B5-E4CF-4C9B-B4B5-E775E4B04B62}"/>
              </a:ext>
            </a:extLst>
          </p:cNvPr>
          <p:cNvSpPr txBox="1">
            <a:spLocks/>
          </p:cNvSpPr>
          <p:nvPr/>
        </p:nvSpPr>
        <p:spPr>
          <a:xfrm>
            <a:off x="838200" y="6400741"/>
            <a:ext cx="2743200" cy="320734"/>
          </a:xfrm>
          <a:prstGeom prst="rect">
            <a:avLst/>
          </a:prstGeom>
        </p:spPr>
        <p:txBody>
          <a:bodyPr vert="horz" lIns="109728" rIns="4572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5C2C99-253E-4E3B-92DC-8D65F3FBAC7C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3E063E-BFC4-47DF-8B01-0157AE251974}"/>
              </a:ext>
            </a:extLst>
          </p:cNvPr>
          <p:cNvSpPr txBox="1">
            <a:spLocks/>
          </p:cNvSpPr>
          <p:nvPr/>
        </p:nvSpPr>
        <p:spPr>
          <a:xfrm>
            <a:off x="5782994" y="6400741"/>
            <a:ext cx="2370405" cy="320734"/>
          </a:xfrm>
          <a:prstGeom prst="rect">
            <a:avLst/>
          </a:prstGeom>
        </p:spPr>
        <p:txBody>
          <a:bodyPr vert="horz" lIns="45720" rIns="4572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EnFRA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DFCFE0F-3AE3-4C8C-85B3-74EA68CFDECE}"/>
              </a:ext>
            </a:extLst>
          </p:cNvPr>
          <p:cNvSpPr txBox="1">
            <a:spLocks/>
          </p:cNvSpPr>
          <p:nvPr/>
        </p:nvSpPr>
        <p:spPr>
          <a:xfrm>
            <a:off x="8610600" y="6400741"/>
            <a:ext cx="2743200" cy="320734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B28A3E-7CCD-48F9-B35F-E231B6E05F1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ED9717E0-E726-4E3E-AEDC-87920EB9D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4" y="1517714"/>
            <a:ext cx="11064875" cy="4978335"/>
          </a:xfrm>
          <a:prstGeom prst="rect">
            <a:avLst/>
          </a:prstGeom>
        </p:spPr>
      </p:pic>
      <p:pic>
        <p:nvPicPr>
          <p:cNvPr id="12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658BFEBA-7A91-48B1-A0AC-A383F9C6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59E6FB-D9C1-4364-BAA4-A7708943D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81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45A84-26BD-4576-9A65-0D6F9223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50" y="49530"/>
            <a:ext cx="10972800" cy="1251062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Experiment and analysis </a:t>
            </a:r>
            <a:br>
              <a:rPr lang="en-US" altLang="ko-KR" sz="1200" dirty="0"/>
            </a:br>
            <a:r>
              <a:rPr lang="en-US" altLang="ko-KR" dirty="0"/>
              <a:t>Movement of individuals per day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66E8BE-2A26-42FB-9E24-58A184CA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6881B-289D-4992-A9F1-AD2D291B5027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2022-01-20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5D22F1-E257-44E2-A1E3-698110D5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F2494-EB86-4330-9049-6CB11CE0A52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66172FE-022A-461C-9C1E-F977F1A3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063393"/>
              </p:ext>
            </p:extLst>
          </p:nvPr>
        </p:nvGraphicFramePr>
        <p:xfrm>
          <a:off x="5424515" y="1787270"/>
          <a:ext cx="5429841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015">
                  <a:extLst>
                    <a:ext uri="{9D8B030D-6E8A-4147-A177-3AD203B41FA5}">
                      <a16:colId xmlns:a16="http://schemas.microsoft.com/office/drawing/2014/main" val="4183058861"/>
                    </a:ext>
                  </a:extLst>
                </a:gridCol>
                <a:gridCol w="2115866">
                  <a:extLst>
                    <a:ext uri="{9D8B030D-6E8A-4147-A177-3AD203B41FA5}">
                      <a16:colId xmlns:a16="http://schemas.microsoft.com/office/drawing/2014/main" val="483185056"/>
                    </a:ext>
                  </a:extLst>
                </a:gridCol>
                <a:gridCol w="1743960">
                  <a:extLst>
                    <a:ext uri="{9D8B030D-6E8A-4147-A177-3AD203B41FA5}">
                      <a16:colId xmlns:a16="http://schemas.microsoft.com/office/drawing/2014/main" val="495561341"/>
                    </a:ext>
                  </a:extLst>
                </a:gridCol>
              </a:tblGrid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S.N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Mean (Cell unit)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Std (cell unit)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56722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3.37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45227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3.031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558579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608339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2.99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538671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3.17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570515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179978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10132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3.57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269579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2.26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27720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2.93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697550"/>
                  </a:ext>
                </a:extLst>
              </a:tr>
              <a:tr h="3471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3.21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7248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D345FB-C27E-4686-9A97-60AB2061A995}"/>
              </a:ext>
            </a:extLst>
          </p:cNvPr>
          <p:cNvSpPr txBox="1"/>
          <p:nvPr/>
        </p:nvSpPr>
        <p:spPr>
          <a:xfrm>
            <a:off x="418655" y="3329250"/>
            <a:ext cx="46566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97 ± 67 m/day from 10 observations (Movement with HMM defined behavior)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57468-4536-4D7B-9C3A-F6EB6F9FC527}"/>
              </a:ext>
            </a:extLst>
          </p:cNvPr>
          <p:cNvSpPr txBox="1"/>
          <p:nvPr/>
        </p:nvSpPr>
        <p:spPr>
          <a:xfrm>
            <a:off x="4642090" y="6169222"/>
            <a:ext cx="6297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*(Mean, Sd) =(3.21,2.23) *30 m =(96.24 ± 66.78)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A5BE71-84EE-46CC-BFF6-2057B782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515" y="6523942"/>
            <a:ext cx="5268964" cy="274320"/>
          </a:xfrm>
        </p:spPr>
        <p:txBody>
          <a:bodyPr/>
          <a:lstStyle/>
          <a:p>
            <a:r>
              <a:rPr lang="en-GB" altLang="ko-KR" dirty="0" err="1"/>
              <a:t>EnFRA</a:t>
            </a:r>
            <a:endParaRPr lang="ko-KR" altLang="en-US" dirty="0"/>
          </a:p>
        </p:txBody>
      </p:sp>
      <p:pic>
        <p:nvPicPr>
          <p:cNvPr id="12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1851832E-D4A8-404E-BDCA-E57386FB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977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C8DD-8CDB-4017-AB89-84AB232D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5448"/>
            <a:ext cx="12047456" cy="1252728"/>
          </a:xfrm>
        </p:spPr>
        <p:txBody>
          <a:bodyPr>
            <a:normAutofit fontScale="90000"/>
          </a:bodyPr>
          <a:lstStyle/>
          <a:p>
            <a:pPr latinLnBrk="0"/>
            <a:r>
              <a:rPr lang="en-US" altLang="ko-KR" sz="1400" dirty="0"/>
              <a:t>Experiment and analysis </a:t>
            </a:r>
            <a:br>
              <a:rPr lang="en-US" altLang="ko-KR" sz="1400" dirty="0"/>
            </a:br>
            <a:r>
              <a:rPr lang="en-US" dirty="0"/>
              <a:t>Population growth at 1% transmission</a:t>
            </a:r>
            <a:br>
              <a:rPr lang="en-US" dirty="0"/>
            </a:br>
            <a:r>
              <a:rPr lang="en-US" dirty="0"/>
              <a:t> </a:t>
            </a:r>
            <a:r>
              <a:rPr lang="en-US" sz="3100" dirty="0"/>
              <a:t>(carrying capacity 5 on R900 m, initial pop:10,initial infection 1)</a:t>
            </a:r>
            <a:endParaRPr lang="en-US" dirty="0"/>
          </a:p>
        </p:txBody>
      </p:sp>
      <p:pic>
        <p:nvPicPr>
          <p:cNvPr id="7" name="my_movie11_disease with 30%">
            <a:hlinkClick r:id="" action="ppaction://media"/>
            <a:extLst>
              <a:ext uri="{FF2B5EF4-FFF2-40B4-BE49-F238E27FC236}">
                <a16:creationId xmlns:a16="http://schemas.microsoft.com/office/drawing/2014/main" id="{A25B3163-616A-4E96-9A57-7815DC5A4A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9075" y="1967145"/>
            <a:ext cx="8162925" cy="4114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E8B7-0D9B-4D83-9EDC-BF038012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EF82C-B424-479E-BEF6-16A689A71288}" type="datetime1">
              <a:rPr lang="ko-KR" altLang="en-US" smtClean="0"/>
              <a:t>2022-01-20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409EE-B1EC-41EC-A9AC-0EB13E5F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8A3E-7CCD-48F9-B35F-E231B6E05F12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64D2C-82BD-402B-A497-BC9F14197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2" y="2828924"/>
            <a:ext cx="3859397" cy="26384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45E3A-DF69-499E-93AE-7B24A5D0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9622" y="6476999"/>
            <a:ext cx="5394799" cy="274320"/>
          </a:xfrm>
        </p:spPr>
        <p:txBody>
          <a:bodyPr/>
          <a:lstStyle/>
          <a:p>
            <a:r>
              <a:rPr lang="en-GB" altLang="ko-KR" dirty="0" err="1"/>
              <a:t>EnFRA</a:t>
            </a:r>
            <a:endParaRPr lang="ko-KR" altLang="en-US" dirty="0"/>
          </a:p>
        </p:txBody>
      </p:sp>
      <p:pic>
        <p:nvPicPr>
          <p:cNvPr id="10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1B06478B-2C07-4F10-9885-C0B5DFE54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9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F220-4B94-49D9-9868-BE2E558E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5" y="91723"/>
            <a:ext cx="12037501" cy="1252728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Experiment and analysis </a:t>
            </a:r>
            <a:br>
              <a:rPr lang="en-US" altLang="ko-KR" sz="1400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0AD00">
                    <a:satMod val="150000"/>
                  </a:srgbClr>
                </a:solidFill>
                <a:effectLst/>
                <a:uLnTx/>
                <a:uFillTx/>
                <a:latin typeface="맑은 고딕"/>
                <a:ea typeface="+mj-ea"/>
                <a:cs typeface="+mj-cs"/>
              </a:rPr>
              <a:t>Population growth at 40% transmission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0AD00">
                    <a:satMod val="150000"/>
                  </a:srgbClr>
                </a:solidFill>
                <a:effectLst/>
                <a:uLnTx/>
                <a:uFillTx/>
                <a:latin typeface="맑은 고딕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0AD00">
                    <a:satMod val="150000"/>
                  </a:srgbClr>
                </a:solidFill>
                <a:effectLst/>
                <a:uLnTx/>
                <a:uFillTx/>
                <a:latin typeface="맑은 고딕"/>
                <a:ea typeface="+mj-ea"/>
                <a:cs typeface="+mj-cs"/>
              </a:rPr>
              <a:t> (carrying capacity 5 on R900 m, initial pop:10,initial infection 1)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6F3F-56AC-494A-BBD8-D02226D8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0F4B-E94B-4D5A-B161-E19F2C2F7CA2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AF2DA-8C91-4170-B322-0E71CAC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my_movie11 40%">
            <a:hlinkClick r:id="" action="ppaction://media"/>
            <a:extLst>
              <a:ext uri="{FF2B5EF4-FFF2-40B4-BE49-F238E27FC236}">
                <a16:creationId xmlns:a16="http://schemas.microsoft.com/office/drawing/2014/main" id="{8B0CDAEC-713A-4C78-9C3C-9B930D606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1306" r="5705"/>
          <a:stretch/>
        </p:blipFill>
        <p:spPr>
          <a:xfrm>
            <a:off x="5938887" y="1531300"/>
            <a:ext cx="6253113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70220-AB17-4D92-A1D1-568F616BF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3"/>
          <a:stretch/>
        </p:blipFill>
        <p:spPr>
          <a:xfrm>
            <a:off x="1306007" y="4119513"/>
            <a:ext cx="3954150" cy="2087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32AAAB-3707-4817-989A-1C8D1786B043}"/>
              </a:ext>
            </a:extLst>
          </p:cNvPr>
          <p:cNvSpPr txBox="1"/>
          <p:nvPr/>
        </p:nvSpPr>
        <p:spPr>
          <a:xfrm>
            <a:off x="2026763" y="6150146"/>
            <a:ext cx="3167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Death population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DCCCF-30EE-4F01-9E4A-59AE22DDBE31}"/>
              </a:ext>
            </a:extLst>
          </p:cNvPr>
          <p:cNvSpPr txBox="1"/>
          <p:nvPr/>
        </p:nvSpPr>
        <p:spPr>
          <a:xfrm>
            <a:off x="7326197" y="5963182"/>
            <a:ext cx="3684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Population growth simulation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B7AA07-5CD0-4BAC-8AB3-C637D0E44509}"/>
              </a:ext>
            </a:extLst>
          </p:cNvPr>
          <p:cNvSpPr txBox="1"/>
          <p:nvPr/>
        </p:nvSpPr>
        <p:spPr>
          <a:xfrm>
            <a:off x="1377886" y="3691323"/>
            <a:ext cx="3167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Population status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646B2A-3191-4E65-8CDA-BB60F4E73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790" y="1602555"/>
            <a:ext cx="3902697" cy="21587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181A0-7A13-431B-87AB-C58BFE4B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38070" y="6476999"/>
            <a:ext cx="5126351" cy="274320"/>
          </a:xfrm>
        </p:spPr>
        <p:txBody>
          <a:bodyPr/>
          <a:lstStyle/>
          <a:p>
            <a:r>
              <a:rPr lang="en-GB" altLang="ko-KR" dirty="0" err="1"/>
              <a:t>EnFRA</a:t>
            </a:r>
            <a:endParaRPr lang="ko-KR" altLang="en-US" dirty="0"/>
          </a:p>
        </p:txBody>
      </p:sp>
      <p:pic>
        <p:nvPicPr>
          <p:cNvPr id="13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FD1A53E6-48C6-4173-8F4F-C9EC459E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6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A0C5-F2EB-477C-9391-49A20762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8" y="51721"/>
            <a:ext cx="11824002" cy="132556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Experiment and analysis </a:t>
            </a:r>
            <a:br>
              <a:rPr lang="en-US" altLang="ko-KR" sz="3200" dirty="0"/>
            </a:br>
            <a:r>
              <a:rPr lang="en-US" altLang="ko-KR" sz="2400" dirty="0"/>
              <a:t>Population</a:t>
            </a:r>
            <a:r>
              <a:rPr lang="ko-KR" altLang="en-US" sz="2400" dirty="0"/>
              <a:t> </a:t>
            </a:r>
            <a:r>
              <a:rPr lang="en-US" altLang="ko-KR" sz="2400" dirty="0"/>
              <a:t>growth</a:t>
            </a:r>
            <a:r>
              <a:rPr lang="ko-KR" altLang="en-US" sz="2400" dirty="0"/>
              <a:t> </a:t>
            </a:r>
            <a:r>
              <a:rPr lang="en-US" altLang="ko-KR" sz="2400" dirty="0"/>
              <a:t>for</a:t>
            </a:r>
            <a:r>
              <a:rPr lang="ko-KR" altLang="en-US" sz="2400" dirty="0"/>
              <a:t> </a:t>
            </a:r>
            <a:r>
              <a:rPr lang="en-US" altLang="ko-KR" sz="2400" dirty="0"/>
              <a:t>50</a:t>
            </a:r>
            <a:r>
              <a:rPr lang="ko-KR" altLang="en-US" sz="2400" dirty="0"/>
              <a:t> </a:t>
            </a:r>
            <a:r>
              <a:rPr lang="en-US" altLang="ko-KR" sz="2400" dirty="0"/>
              <a:t>replication,</a:t>
            </a:r>
            <a:r>
              <a:rPr lang="ko-KR" altLang="en-US" sz="2400" dirty="0"/>
              <a:t> </a:t>
            </a:r>
            <a:r>
              <a:rPr lang="en-US" altLang="ko-KR" sz="2400" dirty="0"/>
              <a:t>{initial pop:10, carrying cap:5, initial infection rate:0.1, transmission rate:0.03, carcass removal day: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</a:rPr>
              <a:t>6</a:t>
            </a:r>
            <a:r>
              <a:rPr lang="en-US" altLang="ko-KR" sz="2400" dirty="0"/>
              <a:t>, Simulation time 200 days}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0BBCB-EACE-4285-A552-68C709CC3B01}"/>
              </a:ext>
            </a:extLst>
          </p:cNvPr>
          <p:cNvSpPr txBox="1"/>
          <p:nvPr/>
        </p:nvSpPr>
        <p:spPr>
          <a:xfrm>
            <a:off x="720786" y="3724215"/>
            <a:ext cx="27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Population growth</a:t>
            </a:r>
            <a:endParaRPr lang="ko-KR" altLang="en-US" dirty="0"/>
          </a:p>
        </p:txBody>
      </p:sp>
      <p:pic>
        <p:nvPicPr>
          <p:cNvPr id="8" name="my_days1">
            <a:hlinkClick r:id="" action="ppaction://media"/>
            <a:extLst>
              <a:ext uri="{FF2B5EF4-FFF2-40B4-BE49-F238E27FC236}">
                <a16:creationId xmlns:a16="http://schemas.microsoft.com/office/drawing/2014/main" id="{99DFA62C-915D-4343-A7BF-A37128DD0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0940" y="1802271"/>
            <a:ext cx="7427383" cy="3117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359814-5E84-4AAB-BB02-DD30662A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9" y="1802271"/>
            <a:ext cx="3515320" cy="2027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99608A-A02F-445A-AD2D-1438D4B31EFE}"/>
              </a:ext>
            </a:extLst>
          </p:cNvPr>
          <p:cNvSpPr txBox="1"/>
          <p:nvPr/>
        </p:nvSpPr>
        <p:spPr>
          <a:xfrm>
            <a:off x="6992053" y="5233789"/>
            <a:ext cx="5268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 simulation case among 50 replication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D682E-A005-42C9-893D-EB91ECDA540A}"/>
              </a:ext>
            </a:extLst>
          </p:cNvPr>
          <p:cNvSpPr txBox="1"/>
          <p:nvPr/>
        </p:nvSpPr>
        <p:spPr>
          <a:xfrm>
            <a:off x="989234" y="5930377"/>
            <a:ext cx="27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Infection growth</a:t>
            </a:r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13E7AA-9DC5-4134-8731-D8FBA57BC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39" y="4193098"/>
            <a:ext cx="3515319" cy="182239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8A157B2-519D-459D-8B07-9DB9AF867AEC}"/>
              </a:ext>
            </a:extLst>
          </p:cNvPr>
          <p:cNvSpPr/>
          <p:nvPr/>
        </p:nvSpPr>
        <p:spPr>
          <a:xfrm>
            <a:off x="822120" y="2952428"/>
            <a:ext cx="604008" cy="6040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78E2-485E-4DED-8EEB-88DD3533443A}"/>
              </a:ext>
            </a:extLst>
          </p:cNvPr>
          <p:cNvSpPr/>
          <p:nvPr/>
        </p:nvSpPr>
        <p:spPr>
          <a:xfrm>
            <a:off x="822120" y="5176375"/>
            <a:ext cx="604007" cy="6313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1DC4FE-275C-41D9-8484-CF65E487795D}"/>
              </a:ext>
            </a:extLst>
          </p:cNvPr>
          <p:cNvSpPr txBox="1"/>
          <p:nvPr/>
        </p:nvSpPr>
        <p:spPr>
          <a:xfrm>
            <a:off x="4219326" y="5492060"/>
            <a:ext cx="233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Infection initially slow then spread with increasing population </a:t>
            </a:r>
            <a:endParaRPr lang="ko-KR" altLang="en-US" sz="1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5ABA8-E588-4F44-8E49-D4BEA4F8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31D5-851E-406F-AB91-62FBF28FE959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B6A90-088E-4B65-BCD5-7BAA9B47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8D255-AA42-48EC-BADA-753812666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6135" y="6476999"/>
            <a:ext cx="5268286" cy="274320"/>
          </a:xfrm>
        </p:spPr>
        <p:txBody>
          <a:bodyPr/>
          <a:lstStyle/>
          <a:p>
            <a:r>
              <a:rPr lang="en-GB" altLang="ko-KR" dirty="0" err="1"/>
              <a:t>EnFRA</a:t>
            </a:r>
            <a:endParaRPr lang="ko-KR" altLang="en-US" dirty="0"/>
          </a:p>
        </p:txBody>
      </p:sp>
      <p:pic>
        <p:nvPicPr>
          <p:cNvPr id="17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E04C92CF-DA81-4708-9773-0BE88CDF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355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0BABA-3A4C-4356-B684-30820DFE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7" y="155448"/>
            <a:ext cx="11887200" cy="1252728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Experiment and analysis</a:t>
            </a:r>
            <a:br>
              <a:rPr lang="en-US" altLang="ko-KR" sz="3200" dirty="0"/>
            </a:br>
            <a:r>
              <a:rPr lang="en-US" altLang="ko-KR" sz="3200" dirty="0"/>
              <a:t>Population dynamics considering existing boars (586) (carrying cap:30, neighbour_radius:3Km, disease rate:0.03,</a:t>
            </a:r>
            <a:endParaRPr lang="ko-KR" altLang="en-US" sz="3200" dirty="0"/>
          </a:p>
        </p:txBody>
      </p:sp>
      <p:pic>
        <p:nvPicPr>
          <p:cNvPr id="7" name="Diffusion_wihdisease">
            <a:hlinkClick r:id="" action="ppaction://media"/>
            <a:extLst>
              <a:ext uri="{FF2B5EF4-FFF2-40B4-BE49-F238E27FC236}">
                <a16:creationId xmlns:a16="http://schemas.microsoft.com/office/drawing/2014/main" id="{CB602E0E-B0EE-4222-B1C0-F97BF15818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644" y="1626202"/>
            <a:ext cx="6111081" cy="39008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8546-C875-4F39-8234-8E1BE0E2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0E26-F273-4BE2-B1C1-CD498313314B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FC7E-EAC4-45C3-A701-8B59AC84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B44B3-BDC0-4598-8C0B-FB9D5203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9" name="Pop_with disease">
            <a:hlinkClick r:id="" action="ppaction://media"/>
            <a:extLst>
              <a:ext uri="{FF2B5EF4-FFF2-40B4-BE49-F238E27FC236}">
                <a16:creationId xmlns:a16="http://schemas.microsoft.com/office/drawing/2014/main" id="{F21994F3-3A67-41E6-AF21-72675831555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8799" y="1740350"/>
            <a:ext cx="5508881" cy="3672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3602B-34C3-4B3C-BCA6-415788DE8C4E}"/>
              </a:ext>
            </a:extLst>
          </p:cNvPr>
          <p:cNvSpPr txBox="1"/>
          <p:nvPr/>
        </p:nvSpPr>
        <p:spPr>
          <a:xfrm>
            <a:off x="1923176" y="5475489"/>
            <a:ext cx="3535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Spatial distribution and population dynamics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6CA9C-21E6-4804-AA88-7174F1F34437}"/>
              </a:ext>
            </a:extLst>
          </p:cNvPr>
          <p:cNvSpPr txBox="1"/>
          <p:nvPr/>
        </p:nvSpPr>
        <p:spPr>
          <a:xfrm>
            <a:off x="7533314" y="5527084"/>
            <a:ext cx="4060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Population dynamics frequency plot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43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8546-C875-4F39-8234-8E1BE0E2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DBADD-BFC7-40FB-B009-AE0DAC64FB8F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FC7E-EAC4-45C3-A701-8B59AC84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B44B3-BDC0-4598-8C0B-FB9D5203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" name="BCBA3F38">
            <a:hlinkClick r:id="" action="ppaction://media"/>
            <a:extLst>
              <a:ext uri="{FF2B5EF4-FFF2-40B4-BE49-F238E27FC236}">
                <a16:creationId xmlns:a16="http://schemas.microsoft.com/office/drawing/2014/main" id="{E4E21F7E-04FA-4857-A6ED-A23E284C8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864856"/>
            <a:ext cx="6100111" cy="415546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569E83B-BEEC-414D-A328-866BA4AD5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7" y="155448"/>
            <a:ext cx="11887200" cy="1252728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Experiment and analysis</a:t>
            </a:r>
            <a:br>
              <a:rPr lang="en-US" altLang="ko-KR" sz="3200" dirty="0"/>
            </a:br>
            <a:r>
              <a:rPr lang="en-US" altLang="ko-KR" sz="2800" dirty="0"/>
              <a:t>Population dynamics considering initial boars (10), simulation start at autumn (mating) season </a:t>
            </a:r>
            <a:r>
              <a:rPr lang="en-US" altLang="ko-KR" sz="2400" dirty="0"/>
              <a:t>(carrying cap:30, neighbour_radius:3Km, disease rate:0.03,</a:t>
            </a:r>
            <a:endParaRPr lang="ko-KR" altLang="en-US" sz="32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7A1792-DABD-4987-A1AD-404361946808}"/>
              </a:ext>
            </a:extLst>
          </p:cNvPr>
          <p:cNvGrpSpPr/>
          <p:nvPr/>
        </p:nvGrpSpPr>
        <p:grpSpPr>
          <a:xfrm>
            <a:off x="117447" y="1805800"/>
            <a:ext cx="6311633" cy="4214519"/>
            <a:chOff x="117447" y="1805800"/>
            <a:chExt cx="6311633" cy="4214519"/>
          </a:xfrm>
        </p:grpSpPr>
        <p:pic>
          <p:nvPicPr>
            <p:cNvPr id="3" name="C50EC605">
              <a:hlinkClick r:id="" action="ppaction://media"/>
              <a:extLst>
                <a:ext uri="{FF2B5EF4-FFF2-40B4-BE49-F238E27FC236}">
                  <a16:creationId xmlns:a16="http://schemas.microsoft.com/office/drawing/2014/main" id="{4DB7E2E1-AB90-4840-8249-7167341AEDBB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17447" y="1864856"/>
              <a:ext cx="6311633" cy="4155463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97025F6-04BA-49E0-B9D1-380E262D0803}"/>
                </a:ext>
              </a:extLst>
            </p:cNvPr>
            <p:cNvGrpSpPr/>
            <p:nvPr/>
          </p:nvGrpSpPr>
          <p:grpSpPr>
            <a:xfrm>
              <a:off x="942681" y="1805800"/>
              <a:ext cx="1529503" cy="751502"/>
              <a:chOff x="942681" y="1805800"/>
              <a:chExt cx="1529503" cy="75150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84DC23-3E87-4627-9DDF-BBDE1E5139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90933" t="24179" r="-1054" b="64688"/>
              <a:stretch/>
            </p:blipFill>
            <p:spPr>
              <a:xfrm>
                <a:off x="961535" y="1851763"/>
                <a:ext cx="222710" cy="16968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1889C15-113F-4B96-B461-AA67061F6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7931" t="39378" r="1948" b="49489"/>
              <a:stretch/>
            </p:blipFill>
            <p:spPr>
              <a:xfrm>
                <a:off x="952108" y="2008353"/>
                <a:ext cx="222710" cy="169683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74111F0-7BEA-4618-B428-9AC95FCC41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925" t="65840" r="88954" b="23027"/>
              <a:stretch/>
            </p:blipFill>
            <p:spPr>
              <a:xfrm>
                <a:off x="942681" y="2181702"/>
                <a:ext cx="222710" cy="16968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3E85C4D-B697-48C2-B68C-01C6AD7DA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8747" t="77673" r="61132" b="11194"/>
              <a:stretch/>
            </p:blipFill>
            <p:spPr>
              <a:xfrm>
                <a:off x="942681" y="2356022"/>
                <a:ext cx="222710" cy="16968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95FC82-3BF0-416B-BCB4-FCD871120BCD}"/>
                  </a:ext>
                </a:extLst>
              </p:cNvPr>
              <p:cNvSpPr txBox="1"/>
              <p:nvPr/>
            </p:nvSpPr>
            <p:spPr>
              <a:xfrm>
                <a:off x="1165391" y="1805800"/>
                <a:ext cx="81580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Trap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A767C1-1DF6-4C7F-B8A7-F29E8E1BB933}"/>
                  </a:ext>
                </a:extLst>
              </p:cNvPr>
              <p:cNvSpPr txBox="1"/>
              <p:nvPr/>
            </p:nvSpPr>
            <p:spPr>
              <a:xfrm>
                <a:off x="1158325" y="1965329"/>
                <a:ext cx="1313859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Death 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C2FCB0-A452-4647-A26D-1AAFF47AD734}"/>
                  </a:ext>
                </a:extLst>
              </p:cNvPr>
              <p:cNvSpPr txBox="1"/>
              <p:nvPr/>
            </p:nvSpPr>
            <p:spPr>
              <a:xfrm>
                <a:off x="1158325" y="2121919"/>
                <a:ext cx="1313859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Male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B3134E-3DFC-450E-BDF8-658838C96D12}"/>
                  </a:ext>
                </a:extLst>
              </p:cNvPr>
              <p:cNvSpPr txBox="1"/>
              <p:nvPr/>
            </p:nvSpPr>
            <p:spPr>
              <a:xfrm>
                <a:off x="1158324" y="2303386"/>
                <a:ext cx="1313859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Female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478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2539-5387-4919-9490-56F22288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06681"/>
            <a:ext cx="11843657" cy="1325563"/>
          </a:xfrm>
        </p:spPr>
        <p:txBody>
          <a:bodyPr>
            <a:normAutofit fontScale="90000"/>
          </a:bodyPr>
          <a:lstStyle/>
          <a:p>
            <a:r>
              <a:rPr lang="en-US" altLang="ko-KR" sz="2700" dirty="0"/>
              <a:t>Experiment and analysis :</a:t>
            </a:r>
            <a:br>
              <a:rPr lang="en-US" altLang="ko-KR" sz="2700" dirty="0"/>
            </a:br>
            <a:r>
              <a:rPr lang="en-US" altLang="ko-KR" dirty="0"/>
              <a:t>State (2 state) change  in the course of movement 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A0442-56B7-4E21-B256-7DF99CCE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FB9-AB8F-4250-8C1C-275C2F9CDF22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D27371-C021-43A6-A74E-70097081FA60}"/>
              </a:ext>
            </a:extLst>
          </p:cNvPr>
          <p:cNvGrpSpPr/>
          <p:nvPr/>
        </p:nvGrpSpPr>
        <p:grpSpPr>
          <a:xfrm>
            <a:off x="1076410" y="2298358"/>
            <a:ext cx="9080844" cy="3265357"/>
            <a:chOff x="1076410" y="2298358"/>
            <a:chExt cx="9080844" cy="3265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72804A-5473-44B5-A939-2B726C256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47" b="10197"/>
            <a:stretch/>
          </p:blipFill>
          <p:spPr>
            <a:xfrm>
              <a:off x="1445741" y="2298358"/>
              <a:ext cx="8711513" cy="28420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DA5E9-D238-4602-A250-9587DA6193CE}"/>
                </a:ext>
              </a:extLst>
            </p:cNvPr>
            <p:cNvSpPr txBox="1"/>
            <p:nvPr/>
          </p:nvSpPr>
          <p:spPr>
            <a:xfrm>
              <a:off x="5031774" y="5194383"/>
              <a:ext cx="21284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Time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DC2009-97AE-4D5B-A9EC-158FB86299C2}"/>
                </a:ext>
              </a:extLst>
            </p:cNvPr>
            <p:cNvSpPr txBox="1"/>
            <p:nvPr/>
          </p:nvSpPr>
          <p:spPr>
            <a:xfrm rot="16200000">
              <a:off x="196850" y="3435264"/>
              <a:ext cx="21284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State</a:t>
              </a:r>
              <a:endParaRPr lang="ko-KR" altLang="en-US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E363C-CF6B-4770-AAC7-67C709FC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C2E0-8217-4011-B243-43977CF3270B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C7D9E-0F10-455C-B1EE-ACF59EFA1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307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2B15-0B42-4384-87BB-54DA781F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/>
              <a:t>Experiment and analysis:</a:t>
            </a:r>
            <a:br>
              <a:rPr lang="en-US" altLang="ko-KR" sz="2200" dirty="0"/>
            </a:br>
            <a:r>
              <a:rPr lang="en-US" altLang="ko-KR" sz="2200" dirty="0"/>
              <a:t> </a:t>
            </a:r>
            <a:r>
              <a:rPr lang="en-US" altLang="ko-KR" dirty="0"/>
              <a:t>Output in .csv format of after simulation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845FF-12A1-4499-87A1-0F3D6F15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5CD-AA64-45BD-80B7-273D344D1560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8DB33-1A71-4D4A-AD76-E95580E6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2010-9FBA-43C4-8B57-FA7CCE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2DFF0-FEDF-4AB2-8B23-312750F3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550"/>
            <a:ext cx="11917680" cy="49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92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27AB6-6CC2-4774-A311-B8229B9A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65FB-9AD3-4A3F-92C1-A517B79E0FCD}" type="datetime1">
              <a:rPr lang="ko-KR" altLang="en-US" smtClean="0"/>
              <a:t>2022-01-20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0C09-4ABA-4E29-9991-18D6D71D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7B8A8-B88F-49BB-B16C-DE1C5C91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DA8CFB-CF38-4B87-B22C-9C9010C45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820881"/>
              </p:ext>
            </p:extLst>
          </p:nvPr>
        </p:nvGraphicFramePr>
        <p:xfrm>
          <a:off x="335559" y="1518409"/>
          <a:ext cx="11187153" cy="4879858"/>
        </p:xfrm>
        <a:graphic>
          <a:graphicData uri="http://schemas.openxmlformats.org/drawingml/2006/table">
            <a:tbl>
              <a:tblPr/>
              <a:tblGrid>
                <a:gridCol w="2024107">
                  <a:extLst>
                    <a:ext uri="{9D8B030D-6E8A-4147-A177-3AD203B41FA5}">
                      <a16:colId xmlns:a16="http://schemas.microsoft.com/office/drawing/2014/main" val="1667834370"/>
                    </a:ext>
                  </a:extLst>
                </a:gridCol>
                <a:gridCol w="977944">
                  <a:extLst>
                    <a:ext uri="{9D8B030D-6E8A-4147-A177-3AD203B41FA5}">
                      <a16:colId xmlns:a16="http://schemas.microsoft.com/office/drawing/2014/main" val="1325921776"/>
                    </a:ext>
                  </a:extLst>
                </a:gridCol>
                <a:gridCol w="3247748">
                  <a:extLst>
                    <a:ext uri="{9D8B030D-6E8A-4147-A177-3AD203B41FA5}">
                      <a16:colId xmlns:a16="http://schemas.microsoft.com/office/drawing/2014/main" val="1279874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29532786"/>
                    </a:ext>
                  </a:extLst>
                </a:gridCol>
                <a:gridCol w="1057013">
                  <a:extLst>
                    <a:ext uri="{9D8B030D-6E8A-4147-A177-3AD203B41FA5}">
                      <a16:colId xmlns:a16="http://schemas.microsoft.com/office/drawing/2014/main" val="1967257195"/>
                    </a:ext>
                  </a:extLst>
                </a:gridCol>
                <a:gridCol w="889233">
                  <a:extLst>
                    <a:ext uri="{9D8B030D-6E8A-4147-A177-3AD203B41FA5}">
                      <a16:colId xmlns:a16="http://schemas.microsoft.com/office/drawing/2014/main" val="976089880"/>
                    </a:ext>
                  </a:extLst>
                </a:gridCol>
                <a:gridCol w="2076708">
                  <a:extLst>
                    <a:ext uri="{9D8B030D-6E8A-4147-A177-3AD203B41FA5}">
                      <a16:colId xmlns:a16="http://schemas.microsoft.com/office/drawing/2014/main" val="1874184524"/>
                    </a:ext>
                  </a:extLst>
                </a:gridCol>
              </a:tblGrid>
              <a:tr h="274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R0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Infectious period(days)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Doubling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58777"/>
                  </a:ext>
                </a:extLst>
              </a:tr>
              <a:tr h="138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Wild boar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Czech Republic 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1.95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4.39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Marcon et.al.,(2019)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815848"/>
                  </a:ext>
                </a:extLst>
              </a:tr>
              <a:tr h="138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Wild boar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Belgium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6.43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Marcon et.al.,(2019)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565769"/>
                  </a:ext>
                </a:extLst>
              </a:tr>
              <a:tr h="1387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Pig herds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Uganda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Nearest neighbnour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Barongo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et.al(2015)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282582"/>
                  </a:ext>
                </a:extLst>
              </a:tr>
              <a:tr h="138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Doubliing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1.106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Barongo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et.al(2015)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460105"/>
                  </a:ext>
                </a:extLst>
              </a:tr>
              <a:tr h="228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SI-based(curve fitting,linear regression,SI/N proportion)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(1.58,1.90, 1.77)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Barongo et.al(2015)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726184"/>
                  </a:ext>
                </a:extLst>
              </a:tr>
              <a:tr h="2280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Pigs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Netherlands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Survival analysis (contact tranmission experimetn)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Eblé et.al.,(2019)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72033"/>
                  </a:ext>
                </a:extLst>
              </a:tr>
              <a:tr h="138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Pig herds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Vietnam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SIR 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Bui et.al., (2020)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775215"/>
                  </a:ext>
                </a:extLst>
              </a:tr>
              <a:tr h="171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pig-to-pig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Georgia 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SEIR(transmission experiment) (with in pen)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Guinat et.al.,(2015)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101907"/>
                  </a:ext>
                </a:extLst>
              </a:tr>
              <a:tr h="2280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pig-to-pig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Georgia 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SEIR(transmission experiment) (between in pen)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Guinat et.al.,(2015)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090780"/>
                  </a:ext>
                </a:extLst>
              </a:tr>
              <a:tr h="171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Wild Boars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Russian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time(space–time clusters)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Iglesias et.al.,(2014)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202788"/>
                  </a:ext>
                </a:extLst>
              </a:tr>
              <a:tr h="138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Domestc pig(between farms)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SEIR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2~3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Gulenkin et.al.,(2011)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458243"/>
                  </a:ext>
                </a:extLst>
              </a:tr>
              <a:tr h="138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Domestc pig(within infected farm)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SEIR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~11 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Gulenkin et.al.,(2011)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32541"/>
                  </a:ext>
                </a:extLst>
              </a:tr>
              <a:tr h="138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Domestic pig(within farm)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Ukrain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Doubling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Korennoy et.al.,(2016)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382443"/>
                  </a:ext>
                </a:extLst>
              </a:tr>
              <a:tr h="138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Domestic pig(between farms)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Ukrain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Doubling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Korennoy et.al.,(2016)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903389"/>
                  </a:ext>
                </a:extLst>
              </a:tr>
              <a:tr h="1387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Pig within farm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Malta’78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Doubling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 Carvalho Ferreira et al.,(2013)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678747"/>
                  </a:ext>
                </a:extLst>
              </a:tr>
              <a:tr h="138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Netherlands’86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Doubling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4.92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 Carvalho Ferreira et al.,(2013)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623171"/>
                  </a:ext>
                </a:extLst>
              </a:tr>
              <a:tr h="138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Armenia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Doubling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2~9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Pietschmann et al., (2015)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24634"/>
                  </a:ext>
                </a:extLst>
              </a:tr>
              <a:tr h="13878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Wild Boar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Italy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Doubling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1.124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Loi et.al.,(2020)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575547"/>
                  </a:ext>
                </a:extLst>
              </a:tr>
              <a:tr h="138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Force of Infection (</a:t>
                      </a:r>
                      <a:r>
                        <a:rPr lang="el-G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λ)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1.165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Loi et.al.,(2020)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494246"/>
                  </a:ext>
                </a:extLst>
              </a:tr>
              <a:tr h="138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Proportion of Infected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1.17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Loi et.al.,(2020)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181167"/>
                  </a:ext>
                </a:extLst>
              </a:tr>
              <a:tr h="138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SEIR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1.139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5~7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Loi et.al.,(2020)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92924"/>
                  </a:ext>
                </a:extLst>
              </a:tr>
              <a:tr h="138789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Wild boar (Current study) 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South Korea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Doubling time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observation (816 cases)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2169"/>
                  </a:ext>
                </a:extLst>
              </a:tr>
              <a:tr h="157225"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Carcass removal days 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Simulation (200 days)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357496"/>
                  </a:ext>
                </a:extLst>
              </a:tr>
              <a:tr h="157225"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Simulation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134405"/>
                  </a:ext>
                </a:extLst>
              </a:tr>
              <a:tr h="157225"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Simulation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96914"/>
                  </a:ext>
                </a:extLst>
              </a:tr>
              <a:tr h="157225"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12964"/>
                  </a:ext>
                </a:extLst>
              </a:tr>
              <a:tr h="157225"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91" marR="3991" marT="39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70989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55CFA47-9660-4E32-93A9-F93FACA880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9728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1400" dirty="0"/>
              <a:t>Experiment and analysis:</a:t>
            </a:r>
            <a:br>
              <a:rPr lang="en-US" altLang="ko-KR" sz="1400" dirty="0"/>
            </a:br>
            <a:r>
              <a:rPr lang="en-US" altLang="ko-KR" sz="1400" dirty="0"/>
              <a:t>	</a:t>
            </a:r>
            <a:r>
              <a:rPr lang="en-US" altLang="ko-KR" sz="3600" dirty="0"/>
              <a:t>ASF studies and reproduction number (R0)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6009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04F7-E41B-49EF-8582-B8A966A0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63877-67EE-4EA6-A325-7C86130D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0372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Introduction </a:t>
            </a:r>
          </a:p>
          <a:p>
            <a:pPr marL="690372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Materials and Methods</a:t>
            </a:r>
          </a:p>
          <a:p>
            <a:pPr marL="690372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Results </a:t>
            </a:r>
          </a:p>
          <a:p>
            <a:pPr marL="690372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Discussion and 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3F55-885D-4708-B63C-BE909BD8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89DB-AD86-4662-AE74-7AEBFB039443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5E338-8227-4BF9-A5C9-AA6E1DC0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BD851C-7CC1-47C9-977A-15572B82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97461" y="6476999"/>
            <a:ext cx="4966960" cy="274320"/>
          </a:xfrm>
        </p:spPr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pic>
        <p:nvPicPr>
          <p:cNvPr id="10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1C704821-F634-4F14-AF0D-798EA48D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3712C96-9E87-4F91-9FE0-7FC08BBAD661}"/>
              </a:ext>
            </a:extLst>
          </p:cNvPr>
          <p:cNvGrpSpPr/>
          <p:nvPr/>
        </p:nvGrpSpPr>
        <p:grpSpPr>
          <a:xfrm>
            <a:off x="6845417" y="2084889"/>
            <a:ext cx="5214190" cy="3837739"/>
            <a:chOff x="6635692" y="2084889"/>
            <a:chExt cx="5423915" cy="39488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170381E-C8A3-4560-86FE-64BAAFA6962D}"/>
                </a:ext>
              </a:extLst>
            </p:cNvPr>
            <p:cNvGrpSpPr/>
            <p:nvPr/>
          </p:nvGrpSpPr>
          <p:grpSpPr>
            <a:xfrm>
              <a:off x="6635692" y="2084889"/>
              <a:ext cx="5313312" cy="3948896"/>
              <a:chOff x="6635692" y="2084889"/>
              <a:chExt cx="5313312" cy="394889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F00BA4B-A8A0-4EEF-A95E-8CA4AB035716}"/>
                  </a:ext>
                </a:extLst>
              </p:cNvPr>
              <p:cNvGrpSpPr/>
              <p:nvPr/>
            </p:nvGrpSpPr>
            <p:grpSpPr>
              <a:xfrm>
                <a:off x="6635692" y="2084889"/>
                <a:ext cx="5313312" cy="3948896"/>
                <a:chOff x="5260451" y="1365667"/>
                <a:chExt cx="6672275" cy="5588541"/>
              </a:xfrm>
            </p:grpSpPr>
            <p:sp>
              <p:nvSpPr>
                <p:cNvPr id="11" name="자유형: 도형 26">
                  <a:extLst>
                    <a:ext uri="{FF2B5EF4-FFF2-40B4-BE49-F238E27FC236}">
                      <a16:creationId xmlns:a16="http://schemas.microsoft.com/office/drawing/2014/main" id="{23D00F33-905C-4FFB-8110-D9359FE33324}"/>
                    </a:ext>
                  </a:extLst>
                </p:cNvPr>
                <p:cNvSpPr/>
                <p:nvPr/>
              </p:nvSpPr>
              <p:spPr>
                <a:xfrm>
                  <a:off x="6886627" y="3081294"/>
                  <a:ext cx="2345367" cy="171958"/>
                </a:xfrm>
                <a:custGeom>
                  <a:avLst/>
                  <a:gdLst>
                    <a:gd name="connsiteX0" fmla="*/ 160060 w 2345367"/>
                    <a:gd name="connsiteY0" fmla="*/ 46872 h 171958"/>
                    <a:gd name="connsiteX1" fmla="*/ 2104974 w 2345367"/>
                    <a:gd name="connsiteY1" fmla="*/ 3329 h 171958"/>
                    <a:gd name="connsiteX2" fmla="*/ 2119488 w 2345367"/>
                    <a:gd name="connsiteY2" fmla="*/ 126700 h 171958"/>
                    <a:gd name="connsiteX3" fmla="*/ 334231 w 2345367"/>
                    <a:gd name="connsiteY3" fmla="*/ 170243 h 171958"/>
                    <a:gd name="connsiteX4" fmla="*/ 160060 w 2345367"/>
                    <a:gd name="connsiteY4" fmla="*/ 46872 h 17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5367" h="171958">
                      <a:moveTo>
                        <a:pt x="160060" y="46872"/>
                      </a:moveTo>
                      <a:cubicBezTo>
                        <a:pt x="455184" y="19053"/>
                        <a:pt x="1778403" y="-9976"/>
                        <a:pt x="2104974" y="3329"/>
                      </a:cubicBezTo>
                      <a:cubicBezTo>
                        <a:pt x="2431545" y="16634"/>
                        <a:pt x="2414612" y="98881"/>
                        <a:pt x="2119488" y="126700"/>
                      </a:cubicBezTo>
                      <a:cubicBezTo>
                        <a:pt x="1824364" y="154519"/>
                        <a:pt x="658383" y="178710"/>
                        <a:pt x="334231" y="170243"/>
                      </a:cubicBezTo>
                      <a:cubicBezTo>
                        <a:pt x="10079" y="161776"/>
                        <a:pt x="-135064" y="74691"/>
                        <a:pt x="160060" y="468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" name="자유형: 도형 29">
                  <a:extLst>
                    <a:ext uri="{FF2B5EF4-FFF2-40B4-BE49-F238E27FC236}">
                      <a16:creationId xmlns:a16="http://schemas.microsoft.com/office/drawing/2014/main" id="{3A9EA2E5-D24A-40EE-B17E-781C6F112DE2}"/>
                    </a:ext>
                  </a:extLst>
                </p:cNvPr>
                <p:cNvSpPr/>
                <p:nvPr/>
              </p:nvSpPr>
              <p:spPr>
                <a:xfrm>
                  <a:off x="8678549" y="1365667"/>
                  <a:ext cx="602120" cy="5588541"/>
                </a:xfrm>
                <a:custGeom>
                  <a:avLst/>
                  <a:gdLst>
                    <a:gd name="connsiteX0" fmla="*/ 218708 w 602120"/>
                    <a:gd name="connsiteY0" fmla="*/ 317990 h 5588541"/>
                    <a:gd name="connsiteX1" fmla="*/ 378365 w 602120"/>
                    <a:gd name="connsiteY1" fmla="*/ 2466104 h 5588541"/>
                    <a:gd name="connsiteX2" fmla="*/ 320308 w 602120"/>
                    <a:gd name="connsiteY2" fmla="*/ 3431304 h 5588541"/>
                    <a:gd name="connsiteX3" fmla="*/ 994 w 602120"/>
                    <a:gd name="connsiteY3" fmla="*/ 5339933 h 5588541"/>
                    <a:gd name="connsiteX4" fmla="*/ 233222 w 602120"/>
                    <a:gd name="connsiteY4" fmla="*/ 5318162 h 5588541"/>
                    <a:gd name="connsiteX5" fmla="*/ 596080 w 602120"/>
                    <a:gd name="connsiteY5" fmla="*/ 3075704 h 5588541"/>
                    <a:gd name="connsiteX6" fmla="*/ 436422 w 602120"/>
                    <a:gd name="connsiteY6" fmla="*/ 209133 h 5588541"/>
                    <a:gd name="connsiteX7" fmla="*/ 131622 w 602120"/>
                    <a:gd name="connsiteY7" fmla="*/ 230904 h 5588541"/>
                    <a:gd name="connsiteX8" fmla="*/ 218708 w 602120"/>
                    <a:gd name="connsiteY8" fmla="*/ 317990 h 5588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2120" h="5588541">
                      <a:moveTo>
                        <a:pt x="218708" y="317990"/>
                      </a:moveTo>
                      <a:cubicBezTo>
                        <a:pt x="259832" y="690523"/>
                        <a:pt x="361432" y="1947218"/>
                        <a:pt x="378365" y="2466104"/>
                      </a:cubicBezTo>
                      <a:cubicBezTo>
                        <a:pt x="395298" y="2984990"/>
                        <a:pt x="383203" y="2952333"/>
                        <a:pt x="320308" y="3431304"/>
                      </a:cubicBezTo>
                      <a:cubicBezTo>
                        <a:pt x="257413" y="3910275"/>
                        <a:pt x="15508" y="5025457"/>
                        <a:pt x="994" y="5339933"/>
                      </a:cubicBezTo>
                      <a:cubicBezTo>
                        <a:pt x="-13520" y="5654409"/>
                        <a:pt x="134041" y="5695534"/>
                        <a:pt x="233222" y="5318162"/>
                      </a:cubicBezTo>
                      <a:cubicBezTo>
                        <a:pt x="332403" y="4940790"/>
                        <a:pt x="562213" y="3927209"/>
                        <a:pt x="596080" y="3075704"/>
                      </a:cubicBezTo>
                      <a:cubicBezTo>
                        <a:pt x="629947" y="2224199"/>
                        <a:pt x="513832" y="683266"/>
                        <a:pt x="436422" y="209133"/>
                      </a:cubicBezTo>
                      <a:cubicBezTo>
                        <a:pt x="359012" y="-265000"/>
                        <a:pt x="172746" y="212761"/>
                        <a:pt x="131622" y="230904"/>
                      </a:cubicBezTo>
                      <a:cubicBezTo>
                        <a:pt x="90498" y="249047"/>
                        <a:pt x="177584" y="-54543"/>
                        <a:pt x="218708" y="31799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" name="자유형: 도형 30">
                  <a:extLst>
                    <a:ext uri="{FF2B5EF4-FFF2-40B4-BE49-F238E27FC236}">
                      <a16:creationId xmlns:a16="http://schemas.microsoft.com/office/drawing/2014/main" id="{58F92FD2-3075-4FDB-A979-875D219DEBB8}"/>
                    </a:ext>
                  </a:extLst>
                </p:cNvPr>
                <p:cNvSpPr/>
                <p:nvPr/>
              </p:nvSpPr>
              <p:spPr>
                <a:xfrm>
                  <a:off x="5260451" y="3578465"/>
                  <a:ext cx="6672275" cy="3006903"/>
                </a:xfrm>
                <a:custGeom>
                  <a:avLst/>
                  <a:gdLst>
                    <a:gd name="connsiteX0" fmla="*/ 886349 w 6672275"/>
                    <a:gd name="connsiteY0" fmla="*/ 2132906 h 3006903"/>
                    <a:gd name="connsiteX1" fmla="*/ 3295720 w 6672275"/>
                    <a:gd name="connsiteY1" fmla="*/ 558106 h 3006903"/>
                    <a:gd name="connsiteX2" fmla="*/ 6053435 w 6672275"/>
                    <a:gd name="connsiteY2" fmla="*/ 86392 h 3006903"/>
                    <a:gd name="connsiteX3" fmla="*/ 6423549 w 6672275"/>
                    <a:gd name="connsiteY3" fmla="*/ 35592 h 3006903"/>
                    <a:gd name="connsiteX4" fmla="*/ 6496120 w 6672275"/>
                    <a:gd name="connsiteY4" fmla="*/ 478278 h 3006903"/>
                    <a:gd name="connsiteX5" fmla="*/ 4014178 w 6672275"/>
                    <a:gd name="connsiteY5" fmla="*/ 870164 h 3006903"/>
                    <a:gd name="connsiteX6" fmla="*/ 1118578 w 6672275"/>
                    <a:gd name="connsiteY6" fmla="*/ 2415935 h 3006903"/>
                    <a:gd name="connsiteX7" fmla="*/ 334806 w 6672275"/>
                    <a:gd name="connsiteY7" fmla="*/ 3003764 h 3006903"/>
                    <a:gd name="connsiteX8" fmla="*/ 22749 w 6672275"/>
                    <a:gd name="connsiteY8" fmla="*/ 2626392 h 3006903"/>
                    <a:gd name="connsiteX9" fmla="*/ 886349 w 6672275"/>
                    <a:gd name="connsiteY9" fmla="*/ 2132906 h 3006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72275" h="3006903">
                      <a:moveTo>
                        <a:pt x="886349" y="2132906"/>
                      </a:moveTo>
                      <a:cubicBezTo>
                        <a:pt x="1431844" y="1788192"/>
                        <a:pt x="2434539" y="899192"/>
                        <a:pt x="3295720" y="558106"/>
                      </a:cubicBezTo>
                      <a:cubicBezTo>
                        <a:pt x="4156901" y="217020"/>
                        <a:pt x="5532130" y="173478"/>
                        <a:pt x="6053435" y="86392"/>
                      </a:cubicBezTo>
                      <a:cubicBezTo>
                        <a:pt x="6574740" y="-694"/>
                        <a:pt x="6349768" y="-29722"/>
                        <a:pt x="6423549" y="35592"/>
                      </a:cubicBezTo>
                      <a:cubicBezTo>
                        <a:pt x="6497330" y="100906"/>
                        <a:pt x="6897682" y="339183"/>
                        <a:pt x="6496120" y="478278"/>
                      </a:cubicBezTo>
                      <a:cubicBezTo>
                        <a:pt x="6094558" y="617373"/>
                        <a:pt x="4910435" y="547221"/>
                        <a:pt x="4014178" y="870164"/>
                      </a:cubicBezTo>
                      <a:cubicBezTo>
                        <a:pt x="3117921" y="1193107"/>
                        <a:pt x="1731807" y="2060335"/>
                        <a:pt x="1118578" y="2415935"/>
                      </a:cubicBezTo>
                      <a:cubicBezTo>
                        <a:pt x="505349" y="2771535"/>
                        <a:pt x="517444" y="2968688"/>
                        <a:pt x="334806" y="3003764"/>
                      </a:cubicBezTo>
                      <a:cubicBezTo>
                        <a:pt x="152168" y="3038840"/>
                        <a:pt x="-72803" y="2771535"/>
                        <a:pt x="22749" y="2626392"/>
                      </a:cubicBezTo>
                      <a:cubicBezTo>
                        <a:pt x="118301" y="2481249"/>
                        <a:pt x="340854" y="2477620"/>
                        <a:pt x="886349" y="213290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타원 38">
                  <a:extLst>
                    <a:ext uri="{FF2B5EF4-FFF2-40B4-BE49-F238E27FC236}">
                      <a16:creationId xmlns:a16="http://schemas.microsoft.com/office/drawing/2014/main" id="{E82E05A7-8261-45BF-B7B8-29346B437BE6}"/>
                    </a:ext>
                  </a:extLst>
                </p:cNvPr>
                <p:cNvSpPr/>
                <p:nvPr/>
              </p:nvSpPr>
              <p:spPr>
                <a:xfrm>
                  <a:off x="7707086" y="1900339"/>
                  <a:ext cx="166915" cy="14514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6" name="직선 연결선 39">
                  <a:extLst>
                    <a:ext uri="{FF2B5EF4-FFF2-40B4-BE49-F238E27FC236}">
                      <a16:creationId xmlns:a16="http://schemas.microsoft.com/office/drawing/2014/main" id="{84DB7FCB-E66B-46AF-900A-22F5EC7D3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83586" y="2081388"/>
                  <a:ext cx="0" cy="1034416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40">
                  <a:extLst>
                    <a:ext uri="{FF2B5EF4-FFF2-40B4-BE49-F238E27FC236}">
                      <a16:creationId xmlns:a16="http://schemas.microsoft.com/office/drawing/2014/main" id="{58E22A19-5B03-49FB-8D8F-023D45C8D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90544" y="3152468"/>
                  <a:ext cx="1186542" cy="0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  <a:prstDash val="sysDash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41">
                  <a:extLst>
                    <a:ext uri="{FF2B5EF4-FFF2-40B4-BE49-F238E27FC236}">
                      <a16:creationId xmlns:a16="http://schemas.microsoft.com/office/drawing/2014/main" id="{BEBC8E64-7F14-4CA8-A4F0-0C7D711E6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86613" y="3152468"/>
                  <a:ext cx="603931" cy="0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  <a:prstDash val="sysDash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자유형: 도형 42">
                  <a:extLst>
                    <a:ext uri="{FF2B5EF4-FFF2-40B4-BE49-F238E27FC236}">
                      <a16:creationId xmlns:a16="http://schemas.microsoft.com/office/drawing/2014/main" id="{407E28D4-AA47-4904-B21F-6E35062D3034}"/>
                    </a:ext>
                  </a:extLst>
                </p:cNvPr>
                <p:cNvSpPr/>
                <p:nvPr/>
              </p:nvSpPr>
              <p:spPr>
                <a:xfrm>
                  <a:off x="8425146" y="4695371"/>
                  <a:ext cx="576034" cy="503357"/>
                </a:xfrm>
                <a:custGeom>
                  <a:avLst/>
                  <a:gdLst>
                    <a:gd name="connsiteX0" fmla="*/ 566454 w 576034"/>
                    <a:gd name="connsiteY0" fmla="*/ 137886 h 503357"/>
                    <a:gd name="connsiteX1" fmla="*/ 326968 w 576034"/>
                    <a:gd name="connsiteY1" fmla="*/ 355600 h 503357"/>
                    <a:gd name="connsiteX2" fmla="*/ 152797 w 576034"/>
                    <a:gd name="connsiteY2" fmla="*/ 297543 h 503357"/>
                    <a:gd name="connsiteX3" fmla="*/ 239883 w 576034"/>
                    <a:gd name="connsiteY3" fmla="*/ 87086 h 503357"/>
                    <a:gd name="connsiteX4" fmla="*/ 312454 w 576034"/>
                    <a:gd name="connsiteY4" fmla="*/ 0 h 503357"/>
                    <a:gd name="connsiteX5" fmla="*/ 87483 w 576034"/>
                    <a:gd name="connsiteY5" fmla="*/ 87086 h 503357"/>
                    <a:gd name="connsiteX6" fmla="*/ 397 w 576034"/>
                    <a:gd name="connsiteY6" fmla="*/ 297543 h 503357"/>
                    <a:gd name="connsiteX7" fmla="*/ 116511 w 576034"/>
                    <a:gd name="connsiteY7" fmla="*/ 486229 h 503357"/>
                    <a:gd name="connsiteX8" fmla="*/ 334225 w 576034"/>
                    <a:gd name="connsiteY8" fmla="*/ 478972 h 503357"/>
                    <a:gd name="connsiteX9" fmla="*/ 537425 w 576034"/>
                    <a:gd name="connsiteY9" fmla="*/ 348343 h 503357"/>
                    <a:gd name="connsiteX10" fmla="*/ 530168 w 576034"/>
                    <a:gd name="connsiteY10" fmla="*/ 312058 h 503357"/>
                    <a:gd name="connsiteX11" fmla="*/ 566454 w 576034"/>
                    <a:gd name="connsiteY11" fmla="*/ 137886 h 503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6034" h="503357">
                      <a:moveTo>
                        <a:pt x="566454" y="137886"/>
                      </a:moveTo>
                      <a:cubicBezTo>
                        <a:pt x="532587" y="145143"/>
                        <a:pt x="395911" y="328991"/>
                        <a:pt x="326968" y="355600"/>
                      </a:cubicBezTo>
                      <a:cubicBezTo>
                        <a:pt x="258025" y="382209"/>
                        <a:pt x="167311" y="342295"/>
                        <a:pt x="152797" y="297543"/>
                      </a:cubicBezTo>
                      <a:cubicBezTo>
                        <a:pt x="138283" y="252791"/>
                        <a:pt x="213273" y="136676"/>
                        <a:pt x="239883" y="87086"/>
                      </a:cubicBezTo>
                      <a:cubicBezTo>
                        <a:pt x="266492" y="37495"/>
                        <a:pt x="337854" y="0"/>
                        <a:pt x="312454" y="0"/>
                      </a:cubicBezTo>
                      <a:cubicBezTo>
                        <a:pt x="287054" y="0"/>
                        <a:pt x="139493" y="37495"/>
                        <a:pt x="87483" y="87086"/>
                      </a:cubicBezTo>
                      <a:cubicBezTo>
                        <a:pt x="35473" y="136677"/>
                        <a:pt x="-4441" y="231019"/>
                        <a:pt x="397" y="297543"/>
                      </a:cubicBezTo>
                      <a:cubicBezTo>
                        <a:pt x="5235" y="364067"/>
                        <a:pt x="60873" y="455991"/>
                        <a:pt x="116511" y="486229"/>
                      </a:cubicBezTo>
                      <a:cubicBezTo>
                        <a:pt x="172149" y="516467"/>
                        <a:pt x="264073" y="501953"/>
                        <a:pt x="334225" y="478972"/>
                      </a:cubicBezTo>
                      <a:cubicBezTo>
                        <a:pt x="404377" y="455991"/>
                        <a:pt x="504768" y="376162"/>
                        <a:pt x="537425" y="348343"/>
                      </a:cubicBezTo>
                      <a:cubicBezTo>
                        <a:pt x="570082" y="320524"/>
                        <a:pt x="526539" y="341087"/>
                        <a:pt x="530168" y="312058"/>
                      </a:cubicBezTo>
                      <a:cubicBezTo>
                        <a:pt x="533797" y="283030"/>
                        <a:pt x="600321" y="130629"/>
                        <a:pt x="566454" y="13788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0" name="직선 연결선 43">
                  <a:extLst>
                    <a:ext uri="{FF2B5EF4-FFF2-40B4-BE49-F238E27FC236}">
                      <a16:creationId xmlns:a16="http://schemas.microsoft.com/office/drawing/2014/main" id="{8EE98280-8152-440A-A5D1-5DB479541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9776" y="2045481"/>
                  <a:ext cx="115392" cy="1121455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  <a:prstDash val="sysDash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44">
                  <a:extLst>
                    <a:ext uri="{FF2B5EF4-FFF2-40B4-BE49-F238E27FC236}">
                      <a16:creationId xmlns:a16="http://schemas.microsoft.com/office/drawing/2014/main" id="{EB70ACCA-A301-42BF-8062-6BC360C85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0022" y="4499429"/>
                  <a:ext cx="1576566" cy="828043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  <a:prstDash val="sysDash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원호 45">
                  <a:extLst>
                    <a:ext uri="{FF2B5EF4-FFF2-40B4-BE49-F238E27FC236}">
                      <a16:creationId xmlns:a16="http://schemas.microsoft.com/office/drawing/2014/main" id="{08565E27-9D96-48B3-9AE6-95B66989E67F}"/>
                    </a:ext>
                  </a:extLst>
                </p:cNvPr>
                <p:cNvSpPr/>
                <p:nvPr/>
              </p:nvSpPr>
              <p:spPr>
                <a:xfrm rot="5093227">
                  <a:off x="7191493" y="3024349"/>
                  <a:ext cx="3433584" cy="510369"/>
                </a:xfrm>
                <a:prstGeom prst="arc">
                  <a:avLst/>
                </a:prstGeom>
                <a:ln w="19050">
                  <a:solidFill>
                    <a:srgbClr val="00B05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원호 46">
                  <a:extLst>
                    <a:ext uri="{FF2B5EF4-FFF2-40B4-BE49-F238E27FC236}">
                      <a16:creationId xmlns:a16="http://schemas.microsoft.com/office/drawing/2014/main" id="{FDE57CC2-FE8C-47A9-AB3C-DC83050226A3}"/>
                    </a:ext>
                  </a:extLst>
                </p:cNvPr>
                <p:cNvSpPr/>
                <p:nvPr/>
              </p:nvSpPr>
              <p:spPr>
                <a:xfrm rot="20068030">
                  <a:off x="6934034" y="4514006"/>
                  <a:ext cx="3516837" cy="820130"/>
                </a:xfrm>
                <a:prstGeom prst="arc">
                  <a:avLst>
                    <a:gd name="adj1" fmla="val 16200000"/>
                    <a:gd name="adj2" fmla="val 21379468"/>
                  </a:avLst>
                </a:prstGeom>
                <a:ln w="19050">
                  <a:solidFill>
                    <a:srgbClr val="00B05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FB34DA2-5A20-4151-ACB8-9056DCEAEF6B}"/>
                    </a:ext>
                  </a:extLst>
                </p:cNvPr>
                <p:cNvSpPr txBox="1"/>
                <p:nvPr/>
              </p:nvSpPr>
              <p:spPr>
                <a:xfrm>
                  <a:off x="6574641" y="1965089"/>
                  <a:ext cx="37777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I</a:t>
                  </a:r>
                  <a:endPara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39DCC06-7D65-4368-8A84-9A1D132C381B}"/>
                    </a:ext>
                  </a:extLst>
                </p:cNvPr>
                <p:cNvSpPr txBox="1"/>
                <p:nvPr/>
              </p:nvSpPr>
              <p:spPr>
                <a:xfrm>
                  <a:off x="9994918" y="2939106"/>
                  <a:ext cx="65072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II</a:t>
                  </a:r>
                  <a:endPara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2DB134-5227-42D1-B593-5FE4B4AFC316}"/>
                    </a:ext>
                  </a:extLst>
                </p:cNvPr>
                <p:cNvSpPr txBox="1"/>
                <p:nvPr/>
              </p:nvSpPr>
              <p:spPr>
                <a:xfrm>
                  <a:off x="7854356" y="2675211"/>
                  <a:ext cx="42805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a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0F142D1-8F24-4A79-9E3F-53B0105EA999}"/>
                    </a:ext>
                  </a:extLst>
                </p:cNvPr>
                <p:cNvSpPr txBox="1"/>
                <p:nvPr/>
              </p:nvSpPr>
              <p:spPr>
                <a:xfrm>
                  <a:off x="8625892" y="2712845"/>
                  <a:ext cx="42805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b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1353E-4E51-4462-8CF5-509A82281CEA}"/>
                    </a:ext>
                  </a:extLst>
                </p:cNvPr>
                <p:cNvSpPr txBox="1"/>
                <p:nvPr/>
              </p:nvSpPr>
              <p:spPr>
                <a:xfrm>
                  <a:off x="6563720" y="2865245"/>
                  <a:ext cx="42805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c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8732BD7-920F-47B9-9D09-0900FF52E74D}"/>
                    </a:ext>
                  </a:extLst>
                </p:cNvPr>
                <p:cNvSpPr txBox="1"/>
                <p:nvPr/>
              </p:nvSpPr>
              <p:spPr>
                <a:xfrm>
                  <a:off x="7298264" y="2408082"/>
                  <a:ext cx="42805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d</a:t>
                  </a:r>
                  <a:endParaRPr kumimoji="0" lang="ko-KR" alt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왼쪽 중괄호 53">
                  <a:extLst>
                    <a:ext uri="{FF2B5EF4-FFF2-40B4-BE49-F238E27FC236}">
                      <a16:creationId xmlns:a16="http://schemas.microsoft.com/office/drawing/2014/main" id="{27566CE7-1F5C-4C78-8641-BFC6463F41F9}"/>
                    </a:ext>
                  </a:extLst>
                </p:cNvPr>
                <p:cNvSpPr/>
                <p:nvPr/>
              </p:nvSpPr>
              <p:spPr>
                <a:xfrm>
                  <a:off x="7611747" y="2093015"/>
                  <a:ext cx="88195" cy="951528"/>
                </a:xfrm>
                <a:prstGeom prst="leftBrac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105EACC-3334-40DF-8588-5BCBF4E9C45B}"/>
                    </a:ext>
                  </a:extLst>
                </p:cNvPr>
                <p:cNvSpPr txBox="1"/>
                <p:nvPr/>
              </p:nvSpPr>
              <p:spPr>
                <a:xfrm>
                  <a:off x="6893242" y="2413279"/>
                  <a:ext cx="4732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A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B14D4CF-C2B6-4BCD-AD77-CEFB451A4699}"/>
                    </a:ext>
                  </a:extLst>
                </p:cNvPr>
                <p:cNvSpPr txBox="1"/>
                <p:nvPr/>
              </p:nvSpPr>
              <p:spPr>
                <a:xfrm>
                  <a:off x="9280669" y="3051893"/>
                  <a:ext cx="4732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C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73A190-5447-4A7F-9845-2C588FEB3A51}"/>
                    </a:ext>
                  </a:extLst>
                </p:cNvPr>
                <p:cNvSpPr txBox="1"/>
                <p:nvPr/>
              </p:nvSpPr>
              <p:spPr>
                <a:xfrm>
                  <a:off x="7663874" y="3331853"/>
                  <a:ext cx="4732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B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B76C40C-C787-4B18-8907-4CD499BCF17C}"/>
                    </a:ext>
                  </a:extLst>
                </p:cNvPr>
                <p:cNvSpPr txBox="1"/>
                <p:nvPr/>
              </p:nvSpPr>
              <p:spPr>
                <a:xfrm>
                  <a:off x="9500838" y="4510705"/>
                  <a:ext cx="203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D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pic>
            <p:nvPicPr>
              <p:cNvPr id="2052" name="Picture 4" descr="BOAR | Cambridge English Dictionary에서의 의미">
                <a:extLst>
                  <a:ext uri="{FF2B5EF4-FFF2-40B4-BE49-F238E27FC236}">
                    <a16:creationId xmlns:a16="http://schemas.microsoft.com/office/drawing/2014/main" id="{57AFD719-D5DA-452E-AC58-7846ED878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7771">
                <a:off x="8408658" y="2334872"/>
                <a:ext cx="527873" cy="353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 descr="Concept Car PNG Transparent Images | PNG All">
              <a:extLst>
                <a:ext uri="{FF2B5EF4-FFF2-40B4-BE49-F238E27FC236}">
                  <a16:creationId xmlns:a16="http://schemas.microsoft.com/office/drawing/2014/main" id="{3B82AD1F-645D-4A0E-ABBA-9674739A8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73909">
              <a:off x="10797266" y="3568318"/>
              <a:ext cx="1262341" cy="48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14D6960-95F3-431C-8F39-32FCDC1B388E}"/>
              </a:ext>
            </a:extLst>
          </p:cNvPr>
          <p:cNvSpPr txBox="1"/>
          <p:nvPr/>
        </p:nvSpPr>
        <p:spPr>
          <a:xfrm>
            <a:off x="8013278" y="6012359"/>
            <a:ext cx="3378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/>
              <a:t>Traffic, transport and human population effects</a:t>
            </a:r>
            <a:endParaRPr lang="ko-KR" altLang="en-US" dirty="0"/>
          </a:p>
        </p:txBody>
      </p:sp>
      <p:pic>
        <p:nvPicPr>
          <p:cNvPr id="1026" name="Picture 2" descr="What Are the Social Determinants of Population Health?">
            <a:extLst>
              <a:ext uri="{FF2B5EF4-FFF2-40B4-BE49-F238E27FC236}">
                <a16:creationId xmlns:a16="http://schemas.microsoft.com/office/drawing/2014/main" id="{EA7BBC47-4C1E-4D83-85B6-6BBB8EF8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04" y="1608313"/>
            <a:ext cx="1228703" cy="7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5C0C020-07A7-40C6-8F6D-918C6CB11777}"/>
              </a:ext>
            </a:extLst>
          </p:cNvPr>
          <p:cNvSpPr txBox="1"/>
          <p:nvPr/>
        </p:nvSpPr>
        <p:spPr>
          <a:xfrm>
            <a:off x="9374303" y="1575055"/>
            <a:ext cx="20961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Population density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0D7D3F-1B15-461B-8709-DD3EE2CE07AC}"/>
              </a:ext>
            </a:extLst>
          </p:cNvPr>
          <p:cNvSpPr txBox="1"/>
          <p:nvPr/>
        </p:nvSpPr>
        <p:spPr>
          <a:xfrm>
            <a:off x="10638083" y="4040160"/>
            <a:ext cx="1217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Traffic density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E1B2B4-53EA-420A-9364-A0EF879DF7A8}"/>
              </a:ext>
            </a:extLst>
          </p:cNvPr>
          <p:cNvSpPr txBox="1"/>
          <p:nvPr/>
        </p:nvSpPr>
        <p:spPr>
          <a:xfrm>
            <a:off x="8795890" y="2598833"/>
            <a:ext cx="6258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Boar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A0CCAE-2383-4E05-ADC2-379A3DD4C73F}"/>
              </a:ext>
            </a:extLst>
          </p:cNvPr>
          <p:cNvSpPr txBox="1"/>
          <p:nvPr/>
        </p:nvSpPr>
        <p:spPr>
          <a:xfrm>
            <a:off x="10432093" y="2739088"/>
            <a:ext cx="599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Farm</a:t>
            </a:r>
            <a:endParaRPr lang="ko-KR" altLang="en-US" sz="1200" dirty="0"/>
          </a:p>
        </p:txBody>
      </p:sp>
      <p:pic>
        <p:nvPicPr>
          <p:cNvPr id="1030" name="Picture 6" descr="Inside Pigs Industrial Farm - Pig Farm Clip Art, HD Png Download - vhv">
            <a:extLst>
              <a:ext uri="{FF2B5EF4-FFF2-40B4-BE49-F238E27FC236}">
                <a16:creationId xmlns:a16="http://schemas.microsoft.com/office/drawing/2014/main" id="{B1E05CCC-1E7C-4677-B136-C4CE90A7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093" y="2150723"/>
            <a:ext cx="816495" cy="67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A6CAF2-A34D-439C-BDDE-27EC41DB87FC}"/>
              </a:ext>
            </a:extLst>
          </p:cNvPr>
          <p:cNvCxnSpPr>
            <a:stCxn id="2052" idx="3"/>
            <a:endCxn id="1030" idx="1"/>
          </p:cNvCxnSpPr>
          <p:nvPr/>
        </p:nvCxnSpPr>
        <p:spPr>
          <a:xfrm flipV="1">
            <a:off x="9056988" y="2486341"/>
            <a:ext cx="1375105" cy="2573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F07977A-00EA-4627-875D-78CB111CDAAC}"/>
              </a:ext>
            </a:extLst>
          </p:cNvPr>
          <p:cNvSpPr txBox="1"/>
          <p:nvPr/>
        </p:nvSpPr>
        <p:spPr>
          <a:xfrm>
            <a:off x="9966089" y="2480415"/>
            <a:ext cx="53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δ</a:t>
            </a:r>
            <a:endParaRPr kumimoji="0" lang="ko-KR" altLang="en-US" sz="1800" b="0" i="1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95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3F88-5A5A-4CB0-B06D-5097F8E5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125272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Discussion and future task</a:t>
            </a:r>
            <a:r>
              <a:rPr lang="en-US" altLang="ko-KR" sz="2800" dirty="0"/>
              <a:t>	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818A-F870-4AE8-BB21-0FAC60A51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22" y="1460094"/>
            <a:ext cx="11419002" cy="4625609"/>
          </a:xfrm>
        </p:spPr>
        <p:txBody>
          <a:bodyPr>
            <a:normAutofit/>
          </a:bodyPr>
          <a:lstStyle/>
          <a:p>
            <a:pPr latinLnBrk="0"/>
            <a:r>
              <a:rPr lang="en-US" altLang="ko-KR" dirty="0"/>
              <a:t>More movement data required to have detailed hidden state information on individual-population relationships</a:t>
            </a:r>
            <a:endParaRPr lang="ko-KR" altLang="en-US" dirty="0"/>
          </a:p>
          <a:p>
            <a:pPr latinLnBrk="0"/>
            <a:r>
              <a:rPr lang="en-US" dirty="0"/>
              <a:t>Incorporating detailed behavior (e.g., grouping, seasonal effect) </a:t>
            </a:r>
          </a:p>
          <a:p>
            <a:pPr latinLnBrk="0"/>
            <a:r>
              <a:rPr lang="en-US" dirty="0"/>
              <a:t>Checking effects of external conditions in details with</a:t>
            </a:r>
          </a:p>
          <a:p>
            <a:pPr lvl="1" latinLnBrk="0"/>
            <a:r>
              <a:rPr lang="en-US" dirty="0"/>
              <a:t>Hunting pressure </a:t>
            </a:r>
          </a:p>
          <a:p>
            <a:pPr lvl="1" latinLnBrk="0"/>
            <a:r>
              <a:rPr lang="en-US" dirty="0">
                <a:effectLst/>
                <a:latin typeface="g_d0_f1"/>
              </a:rPr>
              <a:t>Local and global boundary effect</a:t>
            </a:r>
          </a:p>
          <a:p>
            <a:pPr lvl="1" latinLnBrk="0"/>
            <a:r>
              <a:rPr lang="en-US" dirty="0">
                <a:effectLst/>
                <a:latin typeface="g_d0_f1"/>
              </a:rPr>
              <a:t>Feeding and eating behavior</a:t>
            </a:r>
          </a:p>
          <a:p>
            <a:pPr lvl="1" latinLnBrk="0"/>
            <a:r>
              <a:rPr lang="en-US" dirty="0">
                <a:effectLst/>
                <a:latin typeface="g_d0_f1"/>
              </a:rPr>
              <a:t>Policy design</a:t>
            </a:r>
          </a:p>
          <a:p>
            <a:pPr marL="118872" indent="0" latinLnBrk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A0421-D90C-4BF0-8A3D-486E1A00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2C9F-6B33-42F4-8B05-6764F5F7F183}" type="datetime1">
              <a:rPr lang="ko-KR" altLang="en-US" smtClean="0"/>
              <a:t>2022-01-20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5820-67BC-409B-AC22-44A2304C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8A3E-7CCD-48F9-B35F-E231B6E05F12}" type="slidenum">
              <a:rPr lang="en-US" smtClean="0"/>
              <a:t>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6C762-2FA3-4877-99A1-5EC75F90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pic>
        <p:nvPicPr>
          <p:cNvPr id="13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1DF90390-DAD0-4AD7-B28C-D493348C4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8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0755-DDFE-4312-830A-090EC98A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9798E-93B8-4268-AB0C-FE94502A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1D01-D7DB-4CC2-8426-EEE3CF29173D}" type="datetime1">
              <a:rPr lang="ko-KR" altLang="en-US" smtClean="0"/>
              <a:t>2022-01-20</a:t>
            </a:fld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40C98-D4EA-44B5-A47C-2AD080E4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AEB839-41E6-4255-BF01-1CB511FEACCA}"/>
              </a:ext>
            </a:extLst>
          </p:cNvPr>
          <p:cNvSpPr txBox="1">
            <a:spLocks/>
          </p:cNvSpPr>
          <p:nvPr/>
        </p:nvSpPr>
        <p:spPr>
          <a:xfrm>
            <a:off x="245097" y="1816199"/>
            <a:ext cx="11451908" cy="4351338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 latinLnBrk="0">
              <a:lnSpc>
                <a:spcPct val="150000"/>
              </a:lnSpc>
            </a:pPr>
            <a:r>
              <a:rPr lang="en-US" altLang="ko-KR" sz="2800" dirty="0"/>
              <a:t>Effective in addressing disease transmission based on existing wild boar population</a:t>
            </a:r>
          </a:p>
          <a:p>
            <a:pPr algn="just" latinLnBrk="0">
              <a:lnSpc>
                <a:spcPct val="150000"/>
              </a:lnSpc>
            </a:pPr>
            <a:r>
              <a:rPr lang="en-US" altLang="ko-KR" sz="2800" dirty="0"/>
              <a:t>The experimental extent can be cut and examined through this model</a:t>
            </a:r>
          </a:p>
          <a:p>
            <a:pPr algn="just" latinLnBrk="0">
              <a:lnSpc>
                <a:spcPct val="150000"/>
              </a:lnSpc>
            </a:pPr>
            <a:r>
              <a:rPr lang="en-US" altLang="ko-KR" sz="2800" dirty="0"/>
              <a:t>Passive spread of disease can be examined</a:t>
            </a:r>
          </a:p>
          <a:p>
            <a:pPr algn="just" latinLnBrk="0">
              <a:lnSpc>
                <a:spcPct val="150000"/>
              </a:lnSpc>
            </a:pPr>
            <a:endParaRPr lang="en-US" altLang="ko-KR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4A9F1-4304-4376-A9AB-62BCB80E7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  <p:pic>
        <p:nvPicPr>
          <p:cNvPr id="8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8AA21E86-382F-4EBF-8585-5BC9C742E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98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5000"/>
                <a:lumOff val="55000"/>
              </a:schemeClr>
            </a:gs>
            <a:gs pos="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IBM Flow chart including movement and reproduction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F2494-EB86-4330-9049-6CB11CE0A526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93378" y="1502979"/>
            <a:ext cx="10397497" cy="5040141"/>
            <a:chOff x="349062" y="0"/>
            <a:chExt cx="10941814" cy="6557038"/>
          </a:xfrm>
        </p:grpSpPr>
        <p:grpSp>
          <p:nvGrpSpPr>
            <p:cNvPr id="7" name="그룹 6"/>
            <p:cNvGrpSpPr/>
            <p:nvPr/>
          </p:nvGrpSpPr>
          <p:grpSpPr>
            <a:xfrm>
              <a:off x="349062" y="0"/>
              <a:ext cx="10941814" cy="6557038"/>
              <a:chOff x="340824" y="45922"/>
              <a:chExt cx="10941814" cy="6557038"/>
            </a:xfrm>
          </p:grpSpPr>
          <p:sp>
            <p:nvSpPr>
              <p:cNvPr id="9" name="순서도: 처리 8">
                <a:extLst>
                  <a:ext uri="{FF2B5EF4-FFF2-40B4-BE49-F238E27FC236}">
                    <a16:creationId xmlns:a16="http://schemas.microsoft.com/office/drawing/2014/main" id="{76FF6CEA-5B4B-40A0-9F69-F96F97D6A659}"/>
                  </a:ext>
                </a:extLst>
              </p:cNvPr>
              <p:cNvSpPr/>
              <p:nvPr/>
            </p:nvSpPr>
            <p:spPr>
              <a:xfrm>
                <a:off x="6565509" y="2911843"/>
                <a:ext cx="1265487" cy="380654"/>
              </a:xfrm>
              <a:prstGeom prst="flowChart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HMM: parameter esti. (time, capture pressure)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0" name="꺾인 연결선 9"/>
              <p:cNvCxnSpPr>
                <a:stCxn id="55" idx="3"/>
                <a:endCxn id="9" idx="1"/>
              </p:cNvCxnSpPr>
              <p:nvPr/>
            </p:nvCxnSpPr>
            <p:spPr>
              <a:xfrm flipV="1">
                <a:off x="6386678" y="3102170"/>
                <a:ext cx="178831" cy="747407"/>
              </a:xfrm>
              <a:prstGeom prst="bentConnector3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꺾인 연결선 10"/>
              <p:cNvCxnSpPr>
                <a:stCxn id="9" idx="3"/>
                <a:endCxn id="37" idx="1"/>
              </p:cNvCxnSpPr>
              <p:nvPr/>
            </p:nvCxnSpPr>
            <p:spPr>
              <a:xfrm flipV="1">
                <a:off x="7830996" y="2718399"/>
                <a:ext cx="625499" cy="38377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그룹 11"/>
              <p:cNvGrpSpPr/>
              <p:nvPr/>
            </p:nvGrpSpPr>
            <p:grpSpPr>
              <a:xfrm>
                <a:off x="340824" y="45922"/>
                <a:ext cx="10941814" cy="6557038"/>
                <a:chOff x="340824" y="45922"/>
                <a:chExt cx="10941814" cy="6557038"/>
              </a:xfrm>
            </p:grpSpPr>
            <p:sp>
              <p:nvSpPr>
                <p:cNvPr id="13" name="순서도: 처리 12">
                  <a:extLst>
                    <a:ext uri="{FF2B5EF4-FFF2-40B4-BE49-F238E27FC236}">
                      <a16:creationId xmlns:a16="http://schemas.microsoft.com/office/drawing/2014/main" id="{F5054CA7-AB34-495A-9C50-64ACE0898DDA}"/>
                    </a:ext>
                  </a:extLst>
                </p:cNvPr>
                <p:cNvSpPr/>
                <p:nvPr/>
              </p:nvSpPr>
              <p:spPr>
                <a:xfrm>
                  <a:off x="10098153" y="1324399"/>
                  <a:ext cx="987980" cy="272627"/>
                </a:xfrm>
                <a:prstGeom prst="flowChartProcess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ML: Habitat suit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4" name="직선 화살표 연결선 13"/>
                <p:cNvCxnSpPr>
                  <a:stCxn id="40" idx="1"/>
                  <a:endCxn id="73" idx="3"/>
                </p:cNvCxnSpPr>
                <p:nvPr/>
              </p:nvCxnSpPr>
              <p:spPr>
                <a:xfrm flipH="1">
                  <a:off x="9511730" y="3835292"/>
                  <a:ext cx="782928" cy="9113"/>
                </a:xfrm>
                <a:prstGeom prst="straightConnector1">
                  <a:avLst/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꺾인 연결선 14"/>
                <p:cNvCxnSpPr>
                  <a:stCxn id="71" idx="3"/>
                  <a:endCxn id="38" idx="1"/>
                </p:cNvCxnSpPr>
                <p:nvPr/>
              </p:nvCxnSpPr>
              <p:spPr>
                <a:xfrm flipV="1">
                  <a:off x="9617357" y="2996619"/>
                  <a:ext cx="659704" cy="282614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C54C00-16D0-49A0-B7BA-661296BAA4B9}"/>
                    </a:ext>
                  </a:extLst>
                </p:cNvPr>
                <p:cNvSpPr txBox="1"/>
                <p:nvPr/>
              </p:nvSpPr>
              <p:spPr>
                <a:xfrm>
                  <a:off x="6136895" y="534382"/>
                  <a:ext cx="139732" cy="24024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N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17" name="그룹 16"/>
                <p:cNvGrpSpPr/>
                <p:nvPr/>
              </p:nvGrpSpPr>
              <p:grpSpPr>
                <a:xfrm>
                  <a:off x="340824" y="45922"/>
                  <a:ext cx="10941814" cy="6557038"/>
                  <a:chOff x="340824" y="45922"/>
                  <a:chExt cx="10941814" cy="6557038"/>
                </a:xfrm>
              </p:grpSpPr>
              <p:sp>
                <p:nvSpPr>
                  <p:cNvPr id="18" name="순서도: 판단 17">
                    <a:extLst>
                      <a:ext uri="{FF2B5EF4-FFF2-40B4-BE49-F238E27FC236}">
                        <a16:creationId xmlns:a16="http://schemas.microsoft.com/office/drawing/2014/main" id="{87F23F3D-D22C-403A-95C1-C027AC12CD74}"/>
                      </a:ext>
                    </a:extLst>
                  </p:cNvPr>
                  <p:cNvSpPr/>
                  <p:nvPr/>
                </p:nvSpPr>
                <p:spPr>
                  <a:xfrm>
                    <a:off x="6217879" y="131866"/>
                    <a:ext cx="1298792" cy="492705"/>
                  </a:xfrm>
                  <a:prstGeom prst="flowChartDecisi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Reproduction?</a:t>
                    </a:r>
                    <a:endParaRPr kumimoji="0" lang="ko-KR" altLang="en-US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2C09EF2-7F98-40D7-801E-8F8E54ED87F8}"/>
                      </a:ext>
                    </a:extLst>
                  </p:cNvPr>
                  <p:cNvSpPr txBox="1"/>
                  <p:nvPr/>
                </p:nvSpPr>
                <p:spPr>
                  <a:xfrm>
                    <a:off x="7543483" y="104334"/>
                    <a:ext cx="139732" cy="240244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Y</a:t>
                    </a:r>
                    <a:endParaRPr kumimoji="0" lang="ko-KR" altLang="en-US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340824" y="45922"/>
                    <a:ext cx="10941814" cy="6557038"/>
                    <a:chOff x="340824" y="45922"/>
                    <a:chExt cx="10941814" cy="6557038"/>
                  </a:xfrm>
                </p:grpSpPr>
                <p:cxnSp>
                  <p:nvCxnSpPr>
                    <p:cNvPr id="21" name="직선 화살표 연결선 20"/>
                    <p:cNvCxnSpPr>
                      <a:stCxn id="102" idx="4"/>
                      <a:endCxn id="33" idx="0"/>
                    </p:cNvCxnSpPr>
                    <p:nvPr/>
                  </p:nvCxnSpPr>
                  <p:spPr>
                    <a:xfrm flipH="1">
                      <a:off x="2571054" y="1309880"/>
                      <a:ext cx="11974" cy="219384"/>
                    </a:xfrm>
                    <a:prstGeom prst="straightConnector1">
                      <a:avLst/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화살표 연결선 21"/>
                    <p:cNvCxnSpPr>
                      <a:stCxn id="75" idx="2"/>
                      <a:endCxn id="13" idx="0"/>
                    </p:cNvCxnSpPr>
                    <p:nvPr/>
                  </p:nvCxnSpPr>
                  <p:spPr>
                    <a:xfrm>
                      <a:off x="10585168" y="1229263"/>
                      <a:ext cx="6975" cy="95136"/>
                    </a:xfrm>
                    <a:prstGeom prst="straightConnector1">
                      <a:avLst/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화살표 연결선 22"/>
                    <p:cNvCxnSpPr>
                      <a:stCxn id="13" idx="2"/>
                      <a:endCxn id="36" idx="0"/>
                    </p:cNvCxnSpPr>
                    <p:nvPr/>
                  </p:nvCxnSpPr>
                  <p:spPr>
                    <a:xfrm>
                      <a:off x="10592143" y="1597026"/>
                      <a:ext cx="1263" cy="134202"/>
                    </a:xfrm>
                    <a:prstGeom prst="straightConnector1">
                      <a:avLst/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꺾인 연결선 23"/>
                    <p:cNvCxnSpPr>
                      <a:stCxn id="36" idx="2"/>
                      <a:endCxn id="74" idx="3"/>
                    </p:cNvCxnSpPr>
                    <p:nvPr/>
                  </p:nvCxnSpPr>
                  <p:spPr>
                    <a:xfrm rot="5400000">
                      <a:off x="10005868" y="1525067"/>
                      <a:ext cx="108751" cy="1066326"/>
                    </a:xfrm>
                    <a:prstGeom prst="bentConnector2">
                      <a:avLst/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/>
                    <p:cNvCxnSpPr>
                      <a:stCxn id="37" idx="2"/>
                      <a:endCxn id="71" idx="0"/>
                    </p:cNvCxnSpPr>
                    <p:nvPr/>
                  </p:nvCxnSpPr>
                  <p:spPr>
                    <a:xfrm flipH="1">
                      <a:off x="9004087" y="2849050"/>
                      <a:ext cx="3142" cy="229112"/>
                    </a:xfrm>
                    <a:prstGeom prst="straightConnector1">
                      <a:avLst/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/>
                    <p:cNvCxnSpPr>
                      <a:stCxn id="38" idx="2"/>
                      <a:endCxn id="39" idx="0"/>
                    </p:cNvCxnSpPr>
                    <p:nvPr/>
                  </p:nvCxnSpPr>
                  <p:spPr>
                    <a:xfrm>
                      <a:off x="10771051" y="3131985"/>
                      <a:ext cx="3715" cy="149990"/>
                    </a:xfrm>
                    <a:prstGeom prst="straightConnector1">
                      <a:avLst/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직선 화살표 연결선 26"/>
                    <p:cNvCxnSpPr>
                      <a:stCxn id="39" idx="2"/>
                      <a:endCxn id="40" idx="0"/>
                    </p:cNvCxnSpPr>
                    <p:nvPr/>
                  </p:nvCxnSpPr>
                  <p:spPr>
                    <a:xfrm>
                      <a:off x="10774766" y="3554602"/>
                      <a:ext cx="13882" cy="144376"/>
                    </a:xfrm>
                    <a:prstGeom prst="straightConnector1">
                      <a:avLst/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8" name="그룹 27"/>
                    <p:cNvGrpSpPr/>
                    <p:nvPr/>
                  </p:nvGrpSpPr>
                  <p:grpSpPr>
                    <a:xfrm>
                      <a:off x="340824" y="45922"/>
                      <a:ext cx="10941814" cy="6557038"/>
                      <a:chOff x="340824" y="45922"/>
                      <a:chExt cx="10941814" cy="6557038"/>
                    </a:xfrm>
                  </p:grpSpPr>
                  <p:sp>
                    <p:nvSpPr>
                      <p:cNvPr id="33" name="순서도: 처리 32">
                        <a:extLst>
                          <a:ext uri="{FF2B5EF4-FFF2-40B4-BE49-F238E27FC236}">
                            <a16:creationId xmlns:a16="http://schemas.microsoft.com/office/drawing/2014/main" id="{76FF6CEA-5B4B-40A0-9F69-F96F97D6A6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44375" y="1529264"/>
                        <a:ext cx="1053357" cy="404633"/>
                      </a:xfrm>
                      <a:prstGeom prst="flowChartProcess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Input: </a:t>
                        </a:r>
                        <a:r>
                          <a:rPr kumimoji="0" lang="en-US" altLang="ko-KR" sz="600" b="0" i="0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env</a:t>
                        </a:r>
                        <a:r>
                          <a:rPr kumimoji="0" lang="en-US" altLang="ko-KR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. Data</a:t>
                        </a:r>
                      </a:p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(time, capture pressure)</a:t>
                        </a:r>
                        <a:endPara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4" name="순서도: 처리 33">
                        <a:extLst>
                          <a:ext uri="{FF2B5EF4-FFF2-40B4-BE49-F238E27FC236}">
                            <a16:creationId xmlns:a16="http://schemas.microsoft.com/office/drawing/2014/main" id="{76FF6CEA-5B4B-40A0-9F69-F96F97D6A6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65034" y="595453"/>
                        <a:ext cx="1101467" cy="380654"/>
                      </a:xfrm>
                      <a:prstGeom prst="flowChartProcess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HMM: event gen</a:t>
                        </a:r>
                        <a:endPara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5" name="직선 화살표 연결선 34"/>
                      <p:cNvCxnSpPr>
                        <a:stCxn id="34" idx="2"/>
                        <a:endCxn id="72" idx="0"/>
                      </p:cNvCxnSpPr>
                      <p:nvPr/>
                    </p:nvCxnSpPr>
                    <p:spPr>
                      <a:xfrm>
                        <a:off x="9015768" y="976107"/>
                        <a:ext cx="138" cy="25937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순서도: 처리 35">
                        <a:extLst>
                          <a:ext uri="{FF2B5EF4-FFF2-40B4-BE49-F238E27FC236}">
                            <a16:creationId xmlns:a16="http://schemas.microsoft.com/office/drawing/2014/main" id="{F5054CA7-AB34-495A-9C50-64ACE089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99416" y="1731228"/>
                        <a:ext cx="987980" cy="272627"/>
                      </a:xfrm>
                      <a:prstGeom prst="flowChartProcess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Det. rot. dir.</a:t>
                        </a:r>
                        <a:endPara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7" name="순서도: 처리 36">
                        <a:extLst>
                          <a:ext uri="{FF2B5EF4-FFF2-40B4-BE49-F238E27FC236}">
                            <a16:creationId xmlns:a16="http://schemas.microsoft.com/office/drawing/2014/main" id="{76FF6CEA-5B4B-40A0-9F69-F96F97D6A6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56495" y="2587747"/>
                        <a:ext cx="1101467" cy="261303"/>
                      </a:xfrm>
                      <a:prstGeom prst="flowChartProcess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HMM: event gen</a:t>
                        </a:r>
                        <a:endPara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8" name="순서도: 처리 37">
                        <a:extLst>
                          <a:ext uri="{FF2B5EF4-FFF2-40B4-BE49-F238E27FC236}">
                            <a16:creationId xmlns:a16="http://schemas.microsoft.com/office/drawing/2014/main" id="{F5054CA7-AB34-495A-9C50-64ACE089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77061" y="2861253"/>
                        <a:ext cx="987980" cy="270732"/>
                      </a:xfrm>
                      <a:prstGeom prst="flowChartProcess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Det. Lin. dist.</a:t>
                        </a:r>
                        <a:endPara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39" name="순서도: 처리 38">
                        <a:extLst>
                          <a:ext uri="{FF2B5EF4-FFF2-40B4-BE49-F238E27FC236}">
                            <a16:creationId xmlns:a16="http://schemas.microsoft.com/office/drawing/2014/main" id="{F5054CA7-AB34-495A-9C50-64ACE089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776" y="3281975"/>
                        <a:ext cx="987980" cy="272627"/>
                      </a:xfrm>
                      <a:prstGeom prst="flowChartProcess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ML: Habitat suit</a:t>
                        </a:r>
                        <a:endPara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40" name="순서도: 처리 39">
                        <a:extLst>
                          <a:ext uri="{FF2B5EF4-FFF2-40B4-BE49-F238E27FC236}">
                            <a16:creationId xmlns:a16="http://schemas.microsoft.com/office/drawing/2014/main" id="{F5054CA7-AB34-495A-9C50-64ACE089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94658" y="3698978"/>
                        <a:ext cx="987980" cy="272627"/>
                      </a:xfrm>
                      <a:prstGeom prst="flowChartProcess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rPr>
                          <a:t>Det. rot. dir</a:t>
                        </a:r>
                        <a:endPara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41" name="꺾인 연결선 40"/>
                      <p:cNvCxnSpPr>
                        <a:stCxn id="74" idx="2"/>
                        <a:endCxn id="103" idx="3"/>
                      </p:cNvCxnSpPr>
                      <p:nvPr/>
                    </p:nvCxnSpPr>
                    <p:spPr>
                      <a:xfrm rot="16200000" flipH="1">
                        <a:off x="8301049" y="3045716"/>
                        <a:ext cx="2078464" cy="614382"/>
                      </a:xfrm>
                      <a:prstGeom prst="bentConnector4">
                        <a:avLst>
                          <a:gd name="adj1" fmla="val 4992"/>
                          <a:gd name="adj2" fmla="val 408056"/>
                        </a:avLst>
                      </a:prstGeom>
                      <a:ln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2" name="그룹 41"/>
                      <p:cNvGrpSpPr/>
                      <p:nvPr/>
                    </p:nvGrpSpPr>
                    <p:grpSpPr>
                      <a:xfrm>
                        <a:off x="340824" y="45922"/>
                        <a:ext cx="10738334" cy="6557038"/>
                        <a:chOff x="340824" y="45922"/>
                        <a:chExt cx="10738334" cy="6557038"/>
                      </a:xfrm>
                    </p:grpSpPr>
                    <p:grpSp>
                      <p:nvGrpSpPr>
                        <p:cNvPr id="43" name="그룹 42"/>
                        <p:cNvGrpSpPr/>
                        <p:nvPr/>
                      </p:nvGrpSpPr>
                      <p:grpSpPr>
                        <a:xfrm>
                          <a:off x="340824" y="378219"/>
                          <a:ext cx="10738334" cy="6224741"/>
                          <a:chOff x="356724" y="460792"/>
                          <a:chExt cx="10738334" cy="6268312"/>
                        </a:xfrm>
                      </p:grpSpPr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FAE5D42-7E0B-409F-93B4-6F041D75BD8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56724" y="994019"/>
                            <a:ext cx="9306648" cy="5674504"/>
                            <a:chOff x="-1709507" y="662273"/>
                            <a:chExt cx="13566123" cy="8072184"/>
                          </a:xfr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p:grpSpPr>
                        <p:sp>
                          <p:nvSpPr>
                            <p:cNvPr id="96" name="순서도: 처리 95">
                              <a:extLst>
                                <a:ext uri="{FF2B5EF4-FFF2-40B4-BE49-F238E27FC236}">
                                  <a16:creationId xmlns:a16="http://schemas.microsoft.com/office/drawing/2014/main" id="{79059AE6-FA0E-4FC4-8BB4-01C5CCF1506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40224" y="1184442"/>
                              <a:ext cx="1440160" cy="576064"/>
                            </a:xfrm>
                            <a:prstGeom prst="flowChartProcess">
                              <a:avLst/>
                            </a:prstGeom>
                            <a:grpFill/>
                            <a:ln>
                              <a:solidFill>
                                <a:srgbClr val="00B0F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Carrying capacity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97" name="순서도: 처리 96">
                              <a:extLst>
                                <a:ext uri="{FF2B5EF4-FFF2-40B4-BE49-F238E27FC236}">
                                  <a16:creationId xmlns:a16="http://schemas.microsoft.com/office/drawing/2014/main" id="{7114E8CD-AF6D-40FB-85FC-C851532D3F8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39580" y="2529097"/>
                              <a:ext cx="1440161" cy="576064"/>
                            </a:xfrm>
                            <a:prstGeom prst="flowChartProcess">
                              <a:avLst/>
                            </a:prstGeom>
                            <a:grpFill/>
                            <a:ln>
                              <a:solidFill>
                                <a:srgbClr val="00B0F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E66C7D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cxnSp>
                          <p:nvCxnSpPr>
                            <p:cNvPr id="98" name="직선 화살표 연결선 97">
                              <a:extLst>
                                <a:ext uri="{FF2B5EF4-FFF2-40B4-BE49-F238E27FC236}">
                                  <a16:creationId xmlns:a16="http://schemas.microsoft.com/office/drawing/2014/main" id="{A4C7EC6E-8CC6-4806-A66E-C7E09975864C}"/>
                                </a:ext>
                              </a:extLst>
                            </p:cNvPr>
                            <p:cNvCxnSpPr>
                              <a:cxnSpLocks/>
                              <a:stCxn id="96" idx="2"/>
                              <a:endCxn id="97" idx="0"/>
                            </p:cNvCxnSpPr>
                            <p:nvPr/>
                          </p:nvCxnSpPr>
                          <p:spPr>
                            <a:xfrm flipH="1">
                              <a:off x="4259659" y="1760506"/>
                              <a:ext cx="644" cy="768592"/>
                            </a:xfrm>
                            <a:prstGeom prst="straightConnector1">
                              <a:avLst/>
                            </a:prstGeom>
                            <a:grpFill/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9" name="직선 화살표 연결선 98">
                              <a:extLst>
                                <a:ext uri="{FF2B5EF4-FFF2-40B4-BE49-F238E27FC236}">
                                  <a16:creationId xmlns:a16="http://schemas.microsoft.com/office/drawing/2014/main" id="{AB9B1807-E122-4345-9314-7EA5FC487D8C}"/>
                                </a:ext>
                              </a:extLst>
                            </p:cNvPr>
                            <p:cNvCxnSpPr>
                              <a:cxnSpLocks/>
                              <a:stCxn id="97" idx="2"/>
                            </p:cNvCxnSpPr>
                            <p:nvPr/>
                          </p:nvCxnSpPr>
                          <p:spPr>
                            <a:xfrm flipH="1">
                              <a:off x="4258769" y="3105161"/>
                              <a:ext cx="891" cy="850178"/>
                            </a:xfrm>
                            <a:prstGeom prst="straightConnector1">
                              <a:avLst/>
                            </a:prstGeom>
                            <a:grpFill/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0" name="타원 99">
                                  <a:extLst>
                                    <a:ext uri="{FF2B5EF4-FFF2-40B4-BE49-F238E27FC236}">
                                      <a16:creationId xmlns:a16="http://schemas.microsoft.com/office/drawing/2014/main" id="{EDA42E6B-EC45-4080-A507-B53EB82EF95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3920" y="3645024"/>
                                  <a:ext cx="1440160" cy="576064"/>
                                </a:xfrm>
                                <a:prstGeom prst="ellipse">
                                  <a:avLst/>
                                </a:prstGeom>
                                <a:grpFill/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b>
                                          <m:sSubPr>
                                            <m:ctrlPr>
                                              <a:rPr kumimoji="0" lang="en-US" altLang="ko-KR" sz="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altLang="ko-KR" sz="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altLang="ko-KR" sz="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)</m:t>
                                        </m:r>
                                      </m:oMath>
                                    </m:oMathPara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0" name="타원 99">
                                  <a:extLst>
                                    <a:ext uri="{FF2B5EF4-FFF2-40B4-BE49-F238E27FC236}">
                                      <a16:creationId xmlns:a16="http://schemas.microsoft.com/office/drawing/2014/main" id="{EDA42E6B-EC45-4080-A507-B53EB82EF95A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03920" y="3645024"/>
                                  <a:ext cx="1440160" cy="576064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4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1" name="타원 100">
                                  <a:extLst>
                                    <a:ext uri="{FF2B5EF4-FFF2-40B4-BE49-F238E27FC236}">
                                      <a16:creationId xmlns:a16="http://schemas.microsoft.com/office/drawing/2014/main" id="{870A632E-274A-43BD-98C2-9E438CE8B15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22325" y="2454049"/>
                                  <a:ext cx="1440160" cy="576064"/>
                                </a:xfrm>
                                <a:prstGeom prst="ellipse">
                                  <a:avLst/>
                                </a:prstGeom>
                                <a:grpFill/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altLang="ko-KR" sz="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i</a:t>
                                  </a:r>
                                  <a:r>
                                    <a:rPr kumimoji="0" lang="en-US" altLang="ko-KR" sz="600" b="0" i="0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,j</a:t>
                                  </a:r>
                                  <a14:m>
                                    <m:oMath xmlns:m="http://schemas.openxmlformats.org/officeDocument/2006/math"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=(1,1)</m:t>
                                      </m:r>
                                    </m:oMath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1" name="타원 100">
                                  <a:extLst>
                                    <a:ext uri="{FF2B5EF4-FFF2-40B4-BE49-F238E27FC236}">
                                      <a16:creationId xmlns:a16="http://schemas.microsoft.com/office/drawing/2014/main" id="{870A632E-274A-43BD-98C2-9E438CE8B15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22325" y="2454049"/>
                                  <a:ext cx="1440160" cy="576064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5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2" name="타원 101">
                                  <a:extLst>
                                    <a:ext uri="{FF2B5EF4-FFF2-40B4-BE49-F238E27FC236}">
                                      <a16:creationId xmlns:a16="http://schemas.microsoft.com/office/drawing/2014/main" id="{0F362437-607B-4D1F-96D4-767FCCB46F7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8831" y="662273"/>
                                  <a:ext cx="1440160" cy="576064"/>
                                </a:xfrm>
                                <a:prstGeom prst="ellipse">
                                  <a:avLst/>
                                </a:prstGeom>
                                <a:grpFill/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=0</m:t>
                                        </m:r>
                                      </m:oMath>
                                    </m:oMathPara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2" name="타원 101">
                                  <a:extLst>
                                    <a:ext uri="{FF2B5EF4-FFF2-40B4-BE49-F238E27FC236}">
                                      <a16:creationId xmlns:a16="http://schemas.microsoft.com/office/drawing/2014/main" id="{0F362437-607B-4D1F-96D4-767FCCB46F7A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38831" y="662273"/>
                                  <a:ext cx="1440160" cy="576064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6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3" name="순서도: 판단 102">
                                  <a:extLst>
                                    <a:ext uri="{FF2B5EF4-FFF2-40B4-BE49-F238E27FC236}">
                                      <a16:creationId xmlns:a16="http://schemas.microsoft.com/office/drawing/2014/main" id="{13D584B5-A1A3-4BB5-8C40-C721B4C33C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009816" y="5310036"/>
                                  <a:ext cx="1846800" cy="687230"/>
                                </a:xfrm>
                                <a:prstGeom prst="flowChartDecision">
                                  <a:avLst/>
                                </a:prstGeom>
                                <a:grpFill/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𝐾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;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𝑎𝑙𝑙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𝑖𝑛𝑑𝑖𝑣𝑖𝑑𝑢𝑎𝑙</m:t>
                                        </m:r>
                                      </m:oMath>
                                    </m:oMathPara>
                                  </a14:m>
                                  <a:endParaRPr kumimoji="0" lang="en-US" altLang="ko-KR" sz="6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𝑐h𝑒𝑐𝑘𝑒𝑑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 </m:t>
                                        </m:r>
                                      </m:oMath>
                                    </m:oMathPara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3" name="순서도: 판단 102">
                                  <a:extLst>
                                    <a:ext uri="{FF2B5EF4-FFF2-40B4-BE49-F238E27FC236}">
                                      <a16:creationId xmlns:a16="http://schemas.microsoft.com/office/drawing/2014/main" id="{13D584B5-A1A3-4BB5-8C40-C721B4C33C7B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09816" y="5310036"/>
                                  <a:ext cx="1846800" cy="687230"/>
                                </a:xfrm>
                                <a:prstGeom prst="flowChartDecision">
                                  <a:avLst/>
                                </a:prstGeom>
                                <a:blipFill>
                                  <a:blip r:embed="rId7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p:cxnSp>
                          <p:nvCxnSpPr>
                            <p:cNvPr id="104" name="직선 화살표 연결선 103">
                              <a:extLst>
                                <a:ext uri="{FF2B5EF4-FFF2-40B4-BE49-F238E27FC236}">
                                  <a16:creationId xmlns:a16="http://schemas.microsoft.com/office/drawing/2014/main" id="{64564349-FB4E-44E7-A3BD-CA30C3B908FA}"/>
                                </a:ext>
                              </a:extLst>
                            </p:cNvPr>
                            <p:cNvCxnSpPr>
                              <a:cxnSpLocks/>
                              <a:stCxn id="101" idx="4"/>
                              <a:endCxn id="100" idx="0"/>
                            </p:cNvCxnSpPr>
                            <p:nvPr/>
                          </p:nvCxnSpPr>
                          <p:spPr>
                            <a:xfrm flipH="1">
                              <a:off x="1524000" y="3030114"/>
                              <a:ext cx="18405" cy="614911"/>
                            </a:xfrm>
                            <a:prstGeom prst="straightConnector1">
                              <a:avLst/>
                            </a:prstGeom>
                            <a:grpFill/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5" name="연결선: 꺾임 68">
                              <a:extLst>
                                <a:ext uri="{FF2B5EF4-FFF2-40B4-BE49-F238E27FC236}">
                                  <a16:creationId xmlns:a16="http://schemas.microsoft.com/office/drawing/2014/main" id="{97B18FA0-2F7B-4A86-AA4E-FFCA95D5CBF3}"/>
                                </a:ext>
                              </a:extLst>
                            </p:cNvPr>
                            <p:cNvCxnSpPr>
                              <a:cxnSpLocks/>
                              <a:stCxn id="100" idx="6"/>
                              <a:endCxn id="96" idx="0"/>
                            </p:cNvCxnSpPr>
                            <p:nvPr/>
                          </p:nvCxnSpPr>
                          <p:spPr>
                            <a:xfrm flipV="1">
                              <a:off x="2244080" y="1184442"/>
                              <a:ext cx="2016224" cy="2748614"/>
                            </a:xfrm>
                            <a:prstGeom prst="bentConnector4">
                              <a:avLst>
                                <a:gd name="adj1" fmla="val 6901"/>
                                <a:gd name="adj2" fmla="val 108317"/>
                              </a:avLst>
                            </a:prstGeom>
                            <a:grpFill/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6" name="직선 화살표 연결선 105">
                              <a:extLst>
                                <a:ext uri="{FF2B5EF4-FFF2-40B4-BE49-F238E27FC236}">
                                  <a16:creationId xmlns:a16="http://schemas.microsoft.com/office/drawing/2014/main" id="{5D0A9631-B562-4A86-B8C5-20D3FBFE816B}"/>
                                </a:ext>
                              </a:extLst>
                            </p:cNvPr>
                            <p:cNvCxnSpPr>
                              <a:cxnSpLocks/>
                              <a:stCxn id="33" idx="2"/>
                              <a:endCxn id="101" idx="0"/>
                            </p:cNvCxnSpPr>
                            <p:nvPr/>
                          </p:nvCxnSpPr>
                          <p:spPr>
                            <a:xfrm>
                              <a:off x="1541457" y="2132236"/>
                              <a:ext cx="947" cy="321812"/>
                            </a:xfrm>
                            <a:prstGeom prst="straightConnector1">
                              <a:avLst/>
                            </a:prstGeom>
                            <a:grpFill/>
                            <a:ln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7" name="순서도: 처리 106">
                                  <a:extLst>
                                    <a:ext uri="{FF2B5EF4-FFF2-40B4-BE49-F238E27FC236}">
                                      <a16:creationId xmlns:a16="http://schemas.microsoft.com/office/drawing/2014/main" id="{B6C476EA-4EB9-484F-B0D0-3F3350E5C13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46454" y="7660854"/>
                                  <a:ext cx="1440160" cy="525388"/>
                                </a:xfrm>
                                <a:prstGeom prst="flowChartProcess">
                                  <a:avLst/>
                                </a:prstGeom>
                                <a:grpFill/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+=1</m:t>
                                        </m:r>
                                      </m:oMath>
                                    </m:oMathPara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7" name="순서도: 처리 106">
                                  <a:extLst>
                                    <a:ext uri="{FF2B5EF4-FFF2-40B4-BE49-F238E27FC236}">
                                      <a16:creationId xmlns:a16="http://schemas.microsoft.com/office/drawing/2014/main" id="{B6C476EA-4EB9-484F-B0D0-3F3350E5C133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5346454" y="7660854"/>
                                  <a:ext cx="1440160" cy="525388"/>
                                </a:xfrm>
                                <a:prstGeom prst="flowChartProcess">
                                  <a:avLst/>
                                </a:prstGeom>
                                <a:blipFill>
                                  <a:blip r:embed="rId8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8" name="순서도: 판단 107">
                                  <a:extLst>
                                    <a:ext uri="{FF2B5EF4-FFF2-40B4-BE49-F238E27FC236}">
                                      <a16:creationId xmlns:a16="http://schemas.microsoft.com/office/drawing/2014/main" id="{61E399D2-ADF9-44D7-922E-03A0179EE03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89903" y="7569493"/>
                                  <a:ext cx="1440160" cy="576064"/>
                                </a:xfrm>
                                <a:prstGeom prst="flowChartDecision">
                                  <a:avLst/>
                                </a:prstGeom>
                                <a:grpFill/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altLang="ko-KR" sz="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altLang="ko-KR" sz="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altLang="ko-KR" sz="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𝑒𝑛𝑑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?</m:t>
                                        </m:r>
                                      </m:oMath>
                                    </m:oMathPara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8" name="순서도: 판단 107">
                                  <a:extLst>
                                    <a:ext uri="{FF2B5EF4-FFF2-40B4-BE49-F238E27FC236}">
                                      <a16:creationId xmlns:a16="http://schemas.microsoft.com/office/drawing/2014/main" id="{61E399D2-ADF9-44D7-922E-03A0179EE03A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89903" y="7569493"/>
                                  <a:ext cx="1440160" cy="576064"/>
                                </a:xfrm>
                                <a:prstGeom prst="flowChartDecision">
                                  <a:avLst/>
                                </a:prstGeom>
                                <a:blipFill>
                                  <a:blip r:embed="rId9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p:cxnSp>
                          <p:nvCxnSpPr>
                            <p:cNvPr id="109" name="직선 화살표 연결선 108">
                              <a:extLst>
                                <a:ext uri="{FF2B5EF4-FFF2-40B4-BE49-F238E27FC236}">
                                  <a16:creationId xmlns:a16="http://schemas.microsoft.com/office/drawing/2014/main" id="{EC67CA0C-4276-4AFC-956E-C25964AAEFA2}"/>
                                </a:ext>
                              </a:extLst>
                            </p:cNvPr>
                            <p:cNvCxnSpPr>
                              <a:cxnSpLocks/>
                              <a:stCxn id="107" idx="1"/>
                              <a:endCxn id="108" idx="3"/>
                            </p:cNvCxnSpPr>
                            <p:nvPr/>
                          </p:nvCxnSpPr>
                          <p:spPr>
                            <a:xfrm flipH="1" flipV="1">
                              <a:off x="2430062" y="7857525"/>
                              <a:ext cx="2916392" cy="66023"/>
                            </a:xfrm>
                            <a:prstGeom prst="straightConnector1">
                              <a:avLst/>
                            </a:prstGeom>
                            <a:grpFill/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0" name="연결선: 꺾임 86">
                              <a:extLst>
                                <a:ext uri="{FF2B5EF4-FFF2-40B4-BE49-F238E27FC236}">
                                  <a16:creationId xmlns:a16="http://schemas.microsoft.com/office/drawing/2014/main" id="{9AA07399-251D-47BF-97A9-35EE23680F8C}"/>
                                </a:ext>
                              </a:extLst>
                            </p:cNvPr>
                            <p:cNvCxnSpPr>
                              <a:cxnSpLocks/>
                              <a:stCxn id="108" idx="1"/>
                              <a:endCxn id="101" idx="0"/>
                            </p:cNvCxnSpPr>
                            <p:nvPr/>
                          </p:nvCxnSpPr>
                          <p:spPr>
                            <a:xfrm rot="10800000" flipH="1">
                              <a:off x="989902" y="2454049"/>
                              <a:ext cx="552502" cy="5403476"/>
                            </a:xfrm>
                            <a:prstGeom prst="bentConnector4">
                              <a:avLst>
                                <a:gd name="adj1" fmla="val -90643"/>
                                <a:gd name="adj2" fmla="val 102897"/>
                              </a:avLst>
                            </a:prstGeom>
                            <a:grpFill/>
                            <a:ln>
                              <a:solidFill>
                                <a:srgbClr val="00206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11" name="타원 110">
                                  <a:extLst>
                                    <a:ext uri="{FF2B5EF4-FFF2-40B4-BE49-F238E27FC236}">
                                      <a16:creationId xmlns:a16="http://schemas.microsoft.com/office/drawing/2014/main" id="{B27BCAD3-47A2-4619-9ECD-1CA2274F802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-1709507" y="8158393"/>
                                  <a:ext cx="1440160" cy="576064"/>
                                </a:xfrm>
                                <a:prstGeom prst="ellipse">
                                  <a:avLst/>
                                </a:prstGeom>
                                <a:grpFill/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𝑒𝑛𝑑</m:t>
                                        </m:r>
                                      </m:oMath>
                                    </m:oMathPara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11" name="타원 110">
                                  <a:extLst>
                                    <a:ext uri="{FF2B5EF4-FFF2-40B4-BE49-F238E27FC236}">
                                      <a16:creationId xmlns:a16="http://schemas.microsoft.com/office/drawing/2014/main" id="{B27BCAD3-47A2-4619-9ECD-1CA2274F8026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-1709507" y="8158393"/>
                                  <a:ext cx="1440160" cy="576064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p:sp>
                          <p:nvSpPr>
                            <p:cNvPr id="112" name="TextBox 111">
                              <a:extLst>
                                <a:ext uri="{FF2B5EF4-FFF2-40B4-BE49-F238E27FC236}">
                                  <a16:creationId xmlns:a16="http://schemas.microsoft.com/office/drawing/2014/main" id="{4C00A0F4-E807-4439-9995-1E5F3C16455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1520331" y="1479687"/>
                              <a:ext cx="203685" cy="34414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1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113" name="TextBox 112">
                              <a:extLst>
                                <a:ext uri="{FF2B5EF4-FFF2-40B4-BE49-F238E27FC236}">
                                  <a16:creationId xmlns:a16="http://schemas.microsoft.com/office/drawing/2014/main" id="{22C09EF2-7F98-40D7-801E-8F8E54ED87F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1459071" y="5816672"/>
                              <a:ext cx="203685" cy="34414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Y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114" name="TextBox 113">
                              <a:extLst>
                                <a:ext uri="{FF2B5EF4-FFF2-40B4-BE49-F238E27FC236}">
                                  <a16:creationId xmlns:a16="http://schemas.microsoft.com/office/drawing/2014/main" id="{63C54C00-16D0-49A0-B7BA-661296BAA4B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77355" y="5273544"/>
                              <a:ext cx="203685" cy="34414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N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115" name="TextBox 114">
                              <a:extLst>
                                <a:ext uri="{FF2B5EF4-FFF2-40B4-BE49-F238E27FC236}">
                                  <a16:creationId xmlns:a16="http://schemas.microsoft.com/office/drawing/2014/main" id="{8D490ED0-F555-4474-A0B1-A32282D6667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89756" y="7416135"/>
                              <a:ext cx="168423" cy="34414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N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116" name="TextBox 115">
                              <a:extLst>
                                <a:ext uri="{FF2B5EF4-FFF2-40B4-BE49-F238E27FC236}">
                                  <a16:creationId xmlns:a16="http://schemas.microsoft.com/office/drawing/2014/main" id="{A6EE0246-E851-4AE2-B01A-EF08F93B3BD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266153" y="8083353"/>
                              <a:ext cx="168423" cy="34414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Y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7" name="TextBox 46"/>
                          <p:cNvSpPr txBox="1"/>
                          <p:nvPr/>
                        </p:nvSpPr>
                        <p:spPr>
                          <a:xfrm>
                            <a:off x="4096551" y="2347781"/>
                            <a:ext cx="678677" cy="24192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ko-KR" sz="600" b="0" i="0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rPr>
                              <a:t>Allee</a:t>
                            </a:r>
                            <a:r>
                              <a:rPr kumimoji="0" lang="en-US" altLang="ko-KR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rPr>
                              <a:t> effect</a:t>
                            </a:r>
                            <a:endParaRPr kumimoji="0" lang="ko-KR" altLang="en-US" sz="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8" name="TextBox 47"/>
                          <p:cNvSpPr txBox="1"/>
                          <p:nvPr/>
                        </p:nvSpPr>
                        <p:spPr>
                          <a:xfrm>
                            <a:off x="5129187" y="2931097"/>
                            <a:ext cx="716039" cy="36288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ko-KR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rPr>
                              <a:t>Population </a:t>
                            </a:r>
                          </a:p>
                          <a:p>
                            <a:pPr marL="0" marR="0" lvl="0" indent="0" algn="l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ko-KR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rPr>
                              <a:t>Growth</a:t>
                            </a:r>
                            <a:endParaRPr kumimoji="0" lang="ko-KR" altLang="en-US" sz="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49" name="연결선: 꺾임 53">
                            <a:extLst>
                              <a:ext uri="{FF2B5EF4-FFF2-40B4-BE49-F238E27FC236}">
                                <a16:creationId xmlns:a16="http://schemas.microsoft.com/office/drawing/2014/main" id="{76CFD7A4-252F-4658-A689-ACF41179E549}"/>
                              </a:ext>
                            </a:extLst>
                          </p:cNvPr>
                          <p:cNvCxnSpPr>
                            <a:cxnSpLocks/>
                            <a:stCxn id="108" idx="2"/>
                            <a:endCxn id="111" idx="6"/>
                          </p:cNvCxnSpPr>
                          <p:nvPr/>
                        </p:nvCxnSpPr>
                        <p:spPr>
                          <a:xfrm rot="5400000">
                            <a:off x="1917885" y="5681363"/>
                            <a:ext cx="211501" cy="1357862"/>
                          </a:xfrm>
                          <a:prstGeom prst="bentConnector2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solidFill>
                              <a:srgbClr val="00206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0" name="순서도: 판단 49">
                                <a:extLst>
                                  <a:ext uri="{FF2B5EF4-FFF2-40B4-BE49-F238E27FC236}">
                                    <a16:creationId xmlns:a16="http://schemas.microsoft.com/office/drawing/2014/main" id="{52FACFC7-8C3F-498E-A185-A876D30ECC2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956047" y="3208950"/>
                                <a:ext cx="987980" cy="404956"/>
                              </a:xfrm>
                              <a:prstGeom prst="flowChartDecision">
                                <a:avLst/>
                              </a:prstGeom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marL="0" marR="0" lvl="0" indent="0" algn="ctr" defTabSz="914400" rtl="0" eaLnBrk="1" fontAlgn="auto" latinLnBrk="1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𝐹𝑒𝑚𝑎𝑙𝑒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?</m:t>
                                      </m:r>
                                    </m:oMath>
                                  </m:oMathPara>
                                </a14:m>
                                <a:endParaRPr kumimoji="0" lang="ko-KR" altLang="en-US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0" name="순서도: 판단 49">
                                <a:extLst>
                                  <a:ext uri="{FF2B5EF4-FFF2-40B4-BE49-F238E27FC236}">
                                    <a16:creationId xmlns:a16="http://schemas.microsoft.com/office/drawing/2014/main" id="{52FACFC7-8C3F-498E-A185-A876D30ECC2C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956047" y="3208950"/>
                                <a:ext cx="987980" cy="404956"/>
                              </a:xfrm>
                              <a:prstGeom prst="flowChartDecision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/>
                                </a:stretch>
                              </a:blipFill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ko-KR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cxnSp>
                        <p:nvCxnSpPr>
                          <p:cNvPr id="51" name="연결선: 꺾임 83">
                            <a:extLst>
                              <a:ext uri="{FF2B5EF4-FFF2-40B4-BE49-F238E27FC236}">
                                <a16:creationId xmlns:a16="http://schemas.microsoft.com/office/drawing/2014/main" id="{03492868-EF5B-4880-809D-DBB6EBDC6F9A}"/>
                              </a:ext>
                            </a:extLst>
                          </p:cNvPr>
                          <p:cNvCxnSpPr>
                            <a:cxnSpLocks/>
                            <a:stCxn id="50" idx="3"/>
                            <a:endCxn id="18" idx="1"/>
                          </p:cNvCxnSpPr>
                          <p:nvPr/>
                        </p:nvCxnSpPr>
                        <p:spPr>
                          <a:xfrm flipV="1">
                            <a:off x="4944027" y="460792"/>
                            <a:ext cx="1289752" cy="2950637"/>
                          </a:xfrm>
                          <a:prstGeom prst="bentConnector3">
                            <a:avLst>
                              <a:gd name="adj1" fmla="val 50000"/>
                            </a:avLst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solidFill>
                              <a:srgbClr val="00206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52" name="TextBox 51">
                            <a:extLst>
                              <a:ext uri="{FF2B5EF4-FFF2-40B4-BE49-F238E27FC236}">
                                <a16:creationId xmlns:a16="http://schemas.microsoft.com/office/drawing/2014/main" id="{955F07F8-1595-4FC8-B9FA-740289F23F8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22180" y="3076710"/>
                            <a:ext cx="139732" cy="241925"/>
                          </a:xfrm>
                          <a:prstGeom prst="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ko-KR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rPr>
                              <a:t>Y</a:t>
                            </a:r>
                            <a:endParaRPr kumimoji="0" lang="ko-KR" altLang="en-US" sz="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3" name="TextBox 52">
                            <a:extLst>
                              <a:ext uri="{FF2B5EF4-FFF2-40B4-BE49-F238E27FC236}">
                                <a16:creationId xmlns:a16="http://schemas.microsoft.com/office/drawing/2014/main" id="{FC941073-7E3F-4DF0-9CEE-876ABB0A712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66636" y="3420142"/>
                            <a:ext cx="213639" cy="241925"/>
                          </a:xfrm>
                          <a:prstGeom prst="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ko-KR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rPr>
                              <a:t>N</a:t>
                            </a:r>
                            <a:endParaRPr kumimoji="0" lang="ko-KR" altLang="en-US" sz="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4" name="순서도: 처리 53">
                            <a:extLst>
                              <a:ext uri="{FF2B5EF4-FFF2-40B4-BE49-F238E27FC236}">
                                <a16:creationId xmlns:a16="http://schemas.microsoft.com/office/drawing/2014/main" id="{76FF6CEA-5B4B-40A0-9F69-F96F97D6A6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5763" y="1944750"/>
                            <a:ext cx="1265487" cy="486765"/>
                          </a:xfrm>
                          <a:prstGeom prst="flowChartProcess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ko-KR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rPr>
                              <a:t>Feeding</a:t>
                            </a:r>
                            <a:endParaRPr kumimoji="0" lang="ko-KR" altLang="en-US" sz="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5" name="순서도: 처리 54">
                            <a:extLst>
                              <a:ext uri="{FF2B5EF4-FFF2-40B4-BE49-F238E27FC236}">
                                <a16:creationId xmlns:a16="http://schemas.microsoft.com/office/drawing/2014/main" id="{76FF6CEA-5B4B-40A0-9F69-F96F97D6A6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7091" y="3713066"/>
                            <a:ext cx="1265487" cy="486765"/>
                          </a:xfrm>
                          <a:prstGeom prst="flowChartProcess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ko-KR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rPr>
                              <a:t>Feeding</a:t>
                            </a:r>
                            <a:endParaRPr kumimoji="0" lang="ko-KR" altLang="en-US" sz="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56" name="타원 55">
                                <a:extLst>
                                  <a:ext uri="{FF2B5EF4-FFF2-40B4-BE49-F238E27FC236}">
                                    <a16:creationId xmlns:a16="http://schemas.microsoft.com/office/drawing/2014/main" id="{EDA42E6B-EC45-4080-A507-B53EB82EF95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093614" y="4085065"/>
                                <a:ext cx="987980" cy="40495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marL="0" marR="0" lvl="0" indent="0" algn="ctr" defTabSz="914400" rtl="0" eaLnBrk="1" fontAlgn="auto" latinLnBrk="1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kumimoji="0" lang="en-US" altLang="ko-KR" sz="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oMath>
                                  </m:oMathPara>
                                </a14:m>
                                <a:endParaRPr kumimoji="0" lang="ko-KR" altLang="en-US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56" name="타원 55">
                                <a:extLst>
                                  <a:ext uri="{FF2B5EF4-FFF2-40B4-BE49-F238E27FC236}">
                                    <a16:creationId xmlns:a16="http://schemas.microsoft.com/office/drawing/2014/main" id="{EDA42E6B-EC45-4080-A507-B53EB82EF95A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093614" y="4085065"/>
                                <a:ext cx="987980" cy="40495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"/>
                                <a:stretch>
                                  <a:fillRect/>
                                </a:stretch>
                              </a:blipFill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ko-KR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cxnSp>
                        <p:nvCxnSpPr>
                          <p:cNvPr id="57" name="꺾인 연결선 56"/>
                          <p:cNvCxnSpPr>
                            <a:stCxn id="62" idx="1"/>
                          </p:cNvCxnSpPr>
                          <p:nvPr/>
                        </p:nvCxnSpPr>
                        <p:spPr>
                          <a:xfrm rot="10800000">
                            <a:off x="2580194" y="3711810"/>
                            <a:ext cx="4088402" cy="768972"/>
                          </a:xfrm>
                          <a:prstGeom prst="bentConnector3">
                            <a:avLst>
                              <a:gd name="adj1" fmla="val 64233"/>
                            </a:avLst>
                          </a:prstGeom>
                          <a:ln>
                            <a:solidFill>
                              <a:srgbClr val="00206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8" name="직선 화살표 연결선 57"/>
                          <p:cNvCxnSpPr>
                            <a:stCxn id="100" idx="4"/>
                            <a:endCxn id="56" idx="0"/>
                          </p:cNvCxnSpPr>
                          <p:nvPr/>
                        </p:nvCxnSpPr>
                        <p:spPr>
                          <a:xfrm>
                            <a:off x="2574978" y="3495759"/>
                            <a:ext cx="12626" cy="58930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00206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9" name="꺾인 연결선 58"/>
                          <p:cNvCxnSpPr>
                            <a:stCxn id="50" idx="2"/>
                            <a:endCxn id="55" idx="1"/>
                          </p:cNvCxnSpPr>
                          <p:nvPr/>
                        </p:nvCxnSpPr>
                        <p:spPr>
                          <a:xfrm rot="16200000" flipH="1">
                            <a:off x="4622293" y="3441650"/>
                            <a:ext cx="342543" cy="687054"/>
                          </a:xfrm>
                          <a:prstGeom prst="bentConnector2">
                            <a:avLst/>
                          </a:prstGeom>
                          <a:ln>
                            <a:solidFill>
                              <a:srgbClr val="00206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0" name="꺾인 연결선 59"/>
                          <p:cNvCxnSpPr>
                            <a:stCxn id="87" idx="2"/>
                            <a:endCxn id="107" idx="3"/>
                          </p:cNvCxnSpPr>
                          <p:nvPr/>
                        </p:nvCxnSpPr>
                        <p:spPr>
                          <a:xfrm rot="5400000" flipH="1">
                            <a:off x="7421970" y="4861752"/>
                            <a:ext cx="388700" cy="2862152"/>
                          </a:xfrm>
                          <a:prstGeom prst="bentConnector4">
                            <a:avLst>
                              <a:gd name="adj1" fmla="val -77047"/>
                              <a:gd name="adj2" fmla="val 61993"/>
                            </a:avLst>
                          </a:prstGeom>
                          <a:ln>
                            <a:solidFill>
                              <a:srgbClr val="00206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61" name="순서도: 처리 60">
                                <a:extLst>
                                  <a:ext uri="{FF2B5EF4-FFF2-40B4-BE49-F238E27FC236}">
                                    <a16:creationId xmlns:a16="http://schemas.microsoft.com/office/drawing/2014/main" id="{CCA6CC9D-0D2C-4A1D-B44F-89F89502220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623136" y="4831546"/>
                                <a:ext cx="987980" cy="404956"/>
                              </a:xfrm>
                              <a:prstGeom prst="flowChartProcess">
                                <a:avLst/>
                              </a:prstGeom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marL="0" marR="0" lvl="0" indent="0" algn="ctr" defTabSz="914400" rtl="0" eaLnBrk="1" fontAlgn="auto" latinLnBrk="1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en-US" altLang="ko-KR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rPr>
                                  <a:t>L</a:t>
                                </a:r>
                                <a14:m>
                                  <m:oMath xmlns:m="http://schemas.openxmlformats.org/officeDocument/2006/math">
                                    <m:r>
                                      <a:rPr kumimoji="0" lang="en-US" altLang="ko-KR" sz="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+=1</m:t>
                                    </m:r>
                                  </m:oMath>
                                </a14:m>
                                <a:endParaRPr kumimoji="0" lang="ko-KR" altLang="en-US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1" name="순서도: 처리 60">
                                <a:extLst>
                                  <a:ext uri="{FF2B5EF4-FFF2-40B4-BE49-F238E27FC236}">
                                    <a16:creationId xmlns:a16="http://schemas.microsoft.com/office/drawing/2014/main" id="{CCA6CC9D-0D2C-4A1D-B44F-89F895022209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6623136" y="4831546"/>
                                <a:ext cx="987980" cy="404956"/>
                              </a:xfrm>
                              <a:prstGeom prst="flowChartProcess">
                                <a:avLst/>
                              </a:prstGeom>
                              <a:blipFill>
                                <a:blip r:embed="rId13"/>
                                <a:stretch>
                                  <a:fillRect/>
                                </a:stretch>
                              </a:blipFill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ko-KR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62" name="순서도: 처리 61">
                                <a:extLst>
                                  <a:ext uri="{FF2B5EF4-FFF2-40B4-BE49-F238E27FC236}">
                                    <a16:creationId xmlns:a16="http://schemas.microsoft.com/office/drawing/2014/main" id="{CCA6CC9D-0D2C-4A1D-B44F-89F89502220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668596" y="4278302"/>
                                <a:ext cx="987980" cy="404956"/>
                              </a:xfrm>
                              <a:prstGeom prst="flowChartProcess">
                                <a:avLst/>
                              </a:prstGeom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marL="0" marR="0" lvl="0" indent="0" algn="ctr" defTabSz="914400" rtl="0" eaLnBrk="1" fontAlgn="auto" latinLnBrk="1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en-US" altLang="ko-KR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rPr>
                                  <a:t>k</a:t>
                                </a:r>
                                <a14:m>
                                  <m:oMath xmlns:m="http://schemas.openxmlformats.org/officeDocument/2006/math">
                                    <m:r>
                                      <a:rPr kumimoji="0" lang="en-US" altLang="ko-KR" sz="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+=1</m:t>
                                    </m:r>
                                  </m:oMath>
                                </a14:m>
                                <a:endParaRPr kumimoji="0" lang="ko-KR" altLang="en-US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2" name="순서도: 처리 61">
                                <a:extLst>
                                  <a:ext uri="{FF2B5EF4-FFF2-40B4-BE49-F238E27FC236}">
                                    <a16:creationId xmlns:a16="http://schemas.microsoft.com/office/drawing/2014/main" id="{CCA6CC9D-0D2C-4A1D-B44F-89F895022209}"/>
                                  </a:ext>
                                </a:extLst>
                              </p:cNvPr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6668596" y="4278302"/>
                                <a:ext cx="987980" cy="404956"/>
                              </a:xfrm>
                              <a:prstGeom prst="flowChartProcess">
                                <a:avLst/>
                              </a:prstGeom>
                              <a:blipFill>
                                <a:blip r:embed="rId14"/>
                                <a:stretch>
                                  <a:fillRect/>
                                </a:stretch>
                              </a:blipFill>
                              <a:ln>
                                <a:solidFill>
                                  <a:srgbClr val="00B0F0"/>
                                </a:solidFill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ko-KR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cxnSp>
                        <p:nvCxnSpPr>
                          <p:cNvPr id="63" name="직선 화살표 연결선 62"/>
                          <p:cNvCxnSpPr>
                            <a:stCxn id="103" idx="1"/>
                            <a:endCxn id="62" idx="3"/>
                          </p:cNvCxnSpPr>
                          <p:nvPr/>
                        </p:nvCxnSpPr>
                        <p:spPr>
                          <a:xfrm flipH="1" flipV="1">
                            <a:off x="7656575" y="4480780"/>
                            <a:ext cx="739852" cy="2202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00206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63C54C00-16D0-49A0-B7BA-661296BAA4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75718" y="4695424"/>
                            <a:ext cx="139732" cy="241925"/>
                          </a:xfrm>
                          <a:prstGeom prst="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0" marR="0" lvl="0" indent="0" algn="l" defTabSz="914400" rtl="0" eaLnBrk="1" fontAlgn="auto" latinLnBrk="1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ko-KR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rPr>
                              <a:t>N</a:t>
                            </a:r>
                            <a:endParaRPr kumimoji="0" lang="ko-KR" altLang="en-US" sz="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/>
                              <a:ea typeface="맑은 고딕" panose="020B0503020000020004" pitchFamily="50" charset="-127"/>
                              <a:cs typeface="+mn-cs"/>
                            </a:endParaRPr>
                          </a:p>
                        </p:txBody>
                      </p:sp>
                      <p:cxnSp>
                        <p:nvCxnSpPr>
                          <p:cNvPr id="65" name="직선 화살표 연결선 64"/>
                          <p:cNvCxnSpPr>
                            <a:stCxn id="91" idx="1"/>
                            <a:endCxn id="61" idx="3"/>
                          </p:cNvCxnSpPr>
                          <p:nvPr/>
                        </p:nvCxnSpPr>
                        <p:spPr>
                          <a:xfrm flipH="1">
                            <a:off x="7611116" y="5024844"/>
                            <a:ext cx="601201" cy="918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00206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6" name="꺾인 연결선 65"/>
                          <p:cNvCxnSpPr>
                            <a:stCxn id="61" idx="1"/>
                            <a:endCxn id="56" idx="4"/>
                          </p:cNvCxnSpPr>
                          <p:nvPr/>
                        </p:nvCxnSpPr>
                        <p:spPr>
                          <a:xfrm rot="10800000">
                            <a:off x="2587605" y="4490023"/>
                            <a:ext cx="4035532" cy="544002"/>
                          </a:xfrm>
                          <a:prstGeom prst="bentConnector2">
                            <a:avLst/>
                          </a:prstGeom>
                          <a:ln>
                            <a:solidFill>
                              <a:srgbClr val="00206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67" name="그룹 66"/>
                          <p:cNvGrpSpPr/>
                          <p:nvPr/>
                        </p:nvGrpSpPr>
                        <p:grpSpPr>
                          <a:xfrm>
                            <a:off x="7973333" y="1045166"/>
                            <a:ext cx="3121725" cy="5683938"/>
                            <a:chOff x="7973333" y="1045166"/>
                            <a:chExt cx="3121725" cy="5683938"/>
                          </a:xfrm>
                        </p:grpSpPr>
                        <p:sp>
                          <p:nvSpPr>
                            <p:cNvPr id="71" name="순서도: 판단 70">
                              <a:extLst>
                                <a:ext uri="{FF2B5EF4-FFF2-40B4-BE49-F238E27FC236}">
                                  <a16:creationId xmlns:a16="http://schemas.microsoft.com/office/drawing/2014/main" id="{8818F216-4714-422D-B7D5-293D4E25589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406717" y="3179634"/>
                              <a:ext cx="1226540" cy="404956"/>
                            </a:xfrm>
                            <a:prstGeom prst="flowChartDecision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solidFill>
                                <a:srgbClr val="00B0F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Male Beha. state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2" name="순서도: 판단 71">
                              <a:extLst>
                                <a:ext uri="{FF2B5EF4-FFF2-40B4-BE49-F238E27FC236}">
                                  <a16:creationId xmlns:a16="http://schemas.microsoft.com/office/drawing/2014/main" id="{87F23F3D-D22C-403A-95C1-C027AC12CD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363476" y="1324051"/>
                              <a:ext cx="1336659" cy="404956"/>
                            </a:xfrm>
                            <a:prstGeom prst="flowChartDecision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solidFill>
                                <a:srgbClr val="00B0F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Fem. Beha. state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73" name="순서도: 처리 72">
                                  <a:extLst>
                                    <a:ext uri="{FF2B5EF4-FFF2-40B4-BE49-F238E27FC236}">
                                      <a16:creationId xmlns:a16="http://schemas.microsoft.com/office/drawing/2014/main" id="{B26A5CE5-FC72-458A-9CD9-9E383D6DAB8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539650" y="3748761"/>
                                  <a:ext cx="987980" cy="404956"/>
                                </a:xfrm>
                                <a:prstGeom prst="flowChartProcess">
                                  <a:avLst/>
                                </a:prstGeom>
                                <a:solidFill>
                                  <a:schemeClr val="accent4">
                                    <a:lumMod val="20000"/>
                                    <a:lumOff val="80000"/>
                                  </a:schemeClr>
                                </a:solid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l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 xmlns:m="http://schemas.openxmlformats.org/officeDocument/2006/math"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𝑆h𝑜𝑟𝑡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𝑑𝑖𝑠𝑡𝑎𝑛𝑐𝑒</m:t>
                                      </m:r>
                                    </m:oMath>
                                  </a14:m>
                                  <a:r>
                                    <a:rPr kumimoji="0" lang="ko-KR" altLang="en-US" sz="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 </a:t>
                                  </a:r>
                                  <a:r>
                                    <a:rPr kumimoji="0" lang="en-US" altLang="ko-KR" sz="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(Habitat Preference</a:t>
                                  </a:r>
                                </a:p>
                                <a:p>
                                  <a:pPr marL="0" marR="0" lvl="0" indent="0" algn="l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altLang="ko-KR" sz="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Water course)</a:t>
                                  </a:r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73" name="순서도: 처리 72">
                                  <a:extLst>
                                    <a:ext uri="{FF2B5EF4-FFF2-40B4-BE49-F238E27FC236}">
                                      <a16:creationId xmlns:a16="http://schemas.microsoft.com/office/drawing/2014/main" id="{B26A5CE5-FC72-458A-9CD9-9E383D6DAB80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539650" y="3748761"/>
                                  <a:ext cx="987980" cy="404956"/>
                                </a:xfrm>
                                <a:prstGeom prst="flowChartProcess">
                                  <a:avLst/>
                                </a:prstGeom>
                                <a:blipFill>
                                  <a:blip r:embed="rId15"/>
                                  <a:stretch>
                                    <a:fillRect b="-3390"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74" name="순서도: 처리 73">
                                  <a:extLst>
                                    <a:ext uri="{FF2B5EF4-FFF2-40B4-BE49-F238E27FC236}">
                                      <a16:creationId xmlns:a16="http://schemas.microsoft.com/office/drawing/2014/main" id="{176D7789-6AB2-42F0-9EB4-836BF66A6C9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555000" y="2004840"/>
                                  <a:ext cx="987980" cy="404956"/>
                                </a:xfrm>
                                <a:prstGeom prst="flowChartProcess">
                                  <a:avLst/>
                                </a:prstGeom>
                                <a:solidFill>
                                  <a:schemeClr val="accent4">
                                    <a:lumMod val="20000"/>
                                    <a:lumOff val="80000"/>
                                  </a:schemeClr>
                                </a:solid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l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 xmlns:m="http://schemas.openxmlformats.org/officeDocument/2006/math"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𝑆h𝑜𝑟𝑡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𝑑𝑖𝑠𝑡𝑎𝑛𝑐𝑒</m:t>
                                      </m:r>
                                    </m:oMath>
                                  </a14:m>
                                  <a:r>
                                    <a:rPr kumimoji="0" lang="ko-KR" altLang="en-US" sz="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 </a:t>
                                  </a:r>
                                  <a:r>
                                    <a:rPr kumimoji="0" lang="en-US" altLang="ko-KR" sz="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(Habitat Preference</a:t>
                                  </a:r>
                                </a:p>
                                <a:p>
                                  <a:pPr marL="0" marR="0" lvl="0" indent="0" algn="l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altLang="ko-KR" sz="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Water course)</a:t>
                                  </a:r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74" name="순서도: 처리 73">
                                  <a:extLst>
                                    <a:ext uri="{FF2B5EF4-FFF2-40B4-BE49-F238E27FC236}">
                                      <a16:creationId xmlns:a16="http://schemas.microsoft.com/office/drawing/2014/main" id="{176D7789-6AB2-42F0-9EB4-836BF66A6C93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555000" y="2004840"/>
                                  <a:ext cx="987980" cy="404956"/>
                                </a:xfrm>
                                <a:prstGeom prst="flowChartProcess">
                                  <a:avLst/>
                                </a:prstGeom>
                                <a:blipFill>
                                  <a:blip r:embed="rId16"/>
                                  <a:stretch>
                                    <a:fillRect b="-3448"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p:sp>
                          <p:nvSpPr>
                            <p:cNvPr id="75" name="순서도: 처리 74">
                              <a:extLst>
                                <a:ext uri="{FF2B5EF4-FFF2-40B4-BE49-F238E27FC236}">
                                  <a16:creationId xmlns:a16="http://schemas.microsoft.com/office/drawing/2014/main" id="{F5054CA7-AB34-495A-9C50-64ACE0898DD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107078" y="1045166"/>
                              <a:ext cx="987980" cy="272627"/>
                            </a:xfrm>
                            <a:prstGeom prst="flowChartProcess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solidFill>
                                <a:srgbClr val="00B0F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Det. Lin. dist.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6" name="TextBox 75">
                              <a:extLst>
                                <a:ext uri="{FF2B5EF4-FFF2-40B4-BE49-F238E27FC236}">
                                  <a16:creationId xmlns:a16="http://schemas.microsoft.com/office/drawing/2014/main" id="{946E835A-E4BB-475D-B5AF-982BAF46618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679848" y="3106553"/>
                              <a:ext cx="139732" cy="241925"/>
                            </a:xfrm>
                            <a:prstGeom prst="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1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7" name="TextBox 76">
                              <a:extLst>
                                <a:ext uri="{FF2B5EF4-FFF2-40B4-BE49-F238E27FC236}">
                                  <a16:creationId xmlns:a16="http://schemas.microsoft.com/office/drawing/2014/main" id="{2AB28325-21A5-444A-9279-2A5CAE176E3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204075" y="3119227"/>
                              <a:ext cx="139732" cy="241925"/>
                            </a:xfrm>
                            <a:prstGeom prst="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0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78" name="TextBox 77">
                              <a:extLst>
                                <a:ext uri="{FF2B5EF4-FFF2-40B4-BE49-F238E27FC236}">
                                  <a16:creationId xmlns:a16="http://schemas.microsoft.com/office/drawing/2014/main" id="{330C7C9F-C25E-473D-8E2C-D0F0465DAB8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367963" y="1558616"/>
                              <a:ext cx="139732" cy="241925"/>
                            </a:xfrm>
                            <a:prstGeom prst="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0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cxnSp>
                          <p:nvCxnSpPr>
                            <p:cNvPr id="81" name="연결선: 꺾임 102">
                              <a:extLst>
                                <a:ext uri="{FF2B5EF4-FFF2-40B4-BE49-F238E27FC236}">
                                  <a16:creationId xmlns:a16="http://schemas.microsoft.com/office/drawing/2014/main" id="{B684AEFB-9CA1-41F6-914D-685EDDE4662F}"/>
                                </a:ext>
                              </a:extLst>
                            </p:cNvPr>
                            <p:cNvCxnSpPr>
                              <a:cxnSpLocks/>
                              <a:stCxn id="72" idx="3"/>
                              <a:endCxn id="75" idx="1"/>
                            </p:cNvCxnSpPr>
                            <p:nvPr/>
                          </p:nvCxnSpPr>
                          <p:spPr>
                            <a:xfrm flipV="1">
                              <a:off x="9700135" y="1181479"/>
                              <a:ext cx="406943" cy="345050"/>
                            </a:xfrm>
                            <a:prstGeom prst="bentConnector3">
                              <a:avLst>
                                <a:gd name="adj1" fmla="val 50000"/>
                              </a:avLst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2" name="꺾인 연결선 81"/>
                            <p:cNvCxnSpPr>
                              <a:stCxn id="72" idx="1"/>
                              <a:endCxn id="74" idx="1"/>
                            </p:cNvCxnSpPr>
                            <p:nvPr/>
                          </p:nvCxnSpPr>
                          <p:spPr>
                            <a:xfrm rot="10800000" flipH="1" flipV="1">
                              <a:off x="8363476" y="1526530"/>
                              <a:ext cx="191524" cy="680788"/>
                            </a:xfrm>
                            <a:prstGeom prst="bentConnector3">
                              <a:avLst>
                                <a:gd name="adj1" fmla="val -54840"/>
                              </a:avLst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3" name="직선 화살표 연결선 82"/>
                            <p:cNvCxnSpPr>
                              <a:stCxn id="74" idx="0"/>
                              <a:endCxn id="72" idx="2"/>
                            </p:cNvCxnSpPr>
                            <p:nvPr/>
                          </p:nvCxnSpPr>
                          <p:spPr>
                            <a:xfrm flipH="1" flipV="1">
                              <a:off x="9031806" y="1729007"/>
                              <a:ext cx="17184" cy="275832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4" name="직선 화살표 연결선 83"/>
                            <p:cNvCxnSpPr>
                              <a:stCxn id="73" idx="0"/>
                              <a:endCxn id="71" idx="2"/>
                            </p:cNvCxnSpPr>
                            <p:nvPr/>
                          </p:nvCxnSpPr>
                          <p:spPr>
                            <a:xfrm flipH="1" flipV="1">
                              <a:off x="9019987" y="3584590"/>
                              <a:ext cx="13653" cy="164171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5" name="꺾인 연결선 84"/>
                            <p:cNvCxnSpPr>
                              <a:stCxn id="71" idx="1"/>
                              <a:endCxn id="73" idx="1"/>
                            </p:cNvCxnSpPr>
                            <p:nvPr/>
                          </p:nvCxnSpPr>
                          <p:spPr>
                            <a:xfrm rot="10800000" flipH="1" flipV="1">
                              <a:off x="8406716" y="3382112"/>
                              <a:ext cx="132933" cy="569127"/>
                            </a:xfrm>
                            <a:prstGeom prst="bentConnector3">
                              <a:avLst>
                                <a:gd name="adj1" fmla="val -171966"/>
                              </a:avLst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86" name="순서도: 처리 85">
                                  <a:extLst>
                                    <a:ext uri="{FF2B5EF4-FFF2-40B4-BE49-F238E27FC236}">
                                      <a16:creationId xmlns:a16="http://schemas.microsoft.com/office/drawing/2014/main" id="{CCA6CC9D-0D2C-4A1D-B44F-89F89502220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546252" y="5317296"/>
                                  <a:ext cx="987980" cy="404956"/>
                                </a:xfrm>
                                <a:prstGeom prst="flowChartProcess">
                                  <a:avLst/>
                                </a:prstGeom>
                                <a:solidFill>
                                  <a:schemeClr val="accent4">
                                    <a:lumMod val="20000"/>
                                    <a:lumOff val="80000"/>
                                  </a:schemeClr>
                                </a:solid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𝑗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+=1</m:t>
                                        </m:r>
                                      </m:oMath>
                                    </m:oMathPara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86" name="순서도: 처리 85">
                                  <a:extLst>
                                    <a:ext uri="{FF2B5EF4-FFF2-40B4-BE49-F238E27FC236}">
                                      <a16:creationId xmlns:a16="http://schemas.microsoft.com/office/drawing/2014/main" id="{CCA6CC9D-0D2C-4A1D-B44F-89F895022209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546252" y="5317296"/>
                                  <a:ext cx="987980" cy="404956"/>
                                </a:xfrm>
                                <a:prstGeom prst="flowChartProcess">
                                  <a:avLst/>
                                </a:prstGeom>
                                <a:blipFill>
                                  <a:blip r:embed="rId17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87" name="순서도: 판단 86">
                                  <a:extLst>
                                    <a:ext uri="{FF2B5EF4-FFF2-40B4-BE49-F238E27FC236}">
                                      <a16:creationId xmlns:a16="http://schemas.microsoft.com/office/drawing/2014/main" id="{13D584B5-A1A3-4BB5-8C40-C721B4C33C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60881" y="5926138"/>
                                  <a:ext cx="1373028" cy="561041"/>
                                </a:xfrm>
                                <a:prstGeom prst="flowChartDecision">
                                  <a:avLst/>
                                </a:prstGeom>
                                <a:solidFill>
                                  <a:schemeClr val="accent4">
                                    <a:lumMod val="20000"/>
                                    <a:lumOff val="80000"/>
                                  </a:schemeClr>
                                </a:solid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altLang="ko-KR" sz="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I,j</a:t>
                                  </a:r>
                                  <a14:m>
                                    <m:oMath xmlns:m="http://schemas.openxmlformats.org/officeDocument/2006/math"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𝑎𝑙𝑙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𝑐𝑒𝑙𝑙𝑠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 </m:t>
                                      </m:r>
                                    </m:oMath>
                                  </a14:m>
                                  <a:endParaRPr kumimoji="0" lang="en-US" altLang="ko-KR" sz="6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𝑐h𝑒𝑐𝑘𝑒𝑑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??</m:t>
                                        </m:r>
                                      </m:oMath>
                                    </m:oMathPara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87" name="순서도: 판단 86">
                                  <a:extLst>
                                    <a:ext uri="{FF2B5EF4-FFF2-40B4-BE49-F238E27FC236}">
                                      <a16:creationId xmlns:a16="http://schemas.microsoft.com/office/drawing/2014/main" id="{13D584B5-A1A3-4BB5-8C40-C721B4C33C7B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360881" y="5926138"/>
                                  <a:ext cx="1373028" cy="561041"/>
                                </a:xfrm>
                                <a:prstGeom prst="flowChartDecision">
                                  <a:avLst/>
                                </a:prstGeom>
                                <a:blipFill>
                                  <a:blip r:embed="rId18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p:sp>
                          <p:nvSpPr>
                            <p:cNvPr id="88" name="TextBox 87">
                              <a:extLst>
                                <a:ext uri="{FF2B5EF4-FFF2-40B4-BE49-F238E27FC236}">
                                  <a16:creationId xmlns:a16="http://schemas.microsoft.com/office/drawing/2014/main" id="{22C09EF2-7F98-40D7-801E-8F8E54ED87F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289815" y="6487179"/>
                              <a:ext cx="201664" cy="241925"/>
                            </a:xfrm>
                            <a:prstGeom prst="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Y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cxnSp>
                          <p:nvCxnSpPr>
                            <p:cNvPr id="89" name="직선 화살표 연결선 88"/>
                            <p:cNvCxnSpPr>
                              <a:stCxn id="86" idx="2"/>
                              <a:endCxn id="87" idx="0"/>
                            </p:cNvCxnSpPr>
                            <p:nvPr/>
                          </p:nvCxnSpPr>
                          <p:spPr>
                            <a:xfrm>
                              <a:off x="9040242" y="5722251"/>
                              <a:ext cx="7154" cy="203886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90" name="TextBox 89">
                              <a:extLst>
                                <a:ext uri="{FF2B5EF4-FFF2-40B4-BE49-F238E27FC236}">
                                  <a16:creationId xmlns:a16="http://schemas.microsoft.com/office/drawing/2014/main" id="{63C54C00-16D0-49A0-B7BA-661296BAA4B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73333" y="5649787"/>
                              <a:ext cx="139732" cy="241925"/>
                            </a:xfrm>
                            <a:prstGeom prst="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N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91" name="순서도: 판단 90">
                                  <a:extLst>
                                    <a:ext uri="{FF2B5EF4-FFF2-40B4-BE49-F238E27FC236}">
                                      <a16:creationId xmlns:a16="http://schemas.microsoft.com/office/drawing/2014/main" id="{13D584B5-A1A3-4BB5-8C40-C721B4C33C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212317" y="4866859"/>
                                  <a:ext cx="1615342" cy="315970"/>
                                </a:xfrm>
                                <a:prstGeom prst="flowChartDecision">
                                  <a:avLst/>
                                </a:prstGeom>
                                <a:solidFill>
                                  <a:schemeClr val="accent4">
                                    <a:lumMod val="20000"/>
                                    <a:lumOff val="80000"/>
                                  </a:schemeClr>
                                </a:solid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altLang="ko-KR" sz="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맑은 고딕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a:t>L</a:t>
                                  </a:r>
                                  <a14:m>
                                    <m:oMath xmlns:m="http://schemas.openxmlformats.org/officeDocument/2006/math"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𝑎𝑙𝑙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kumimoji="0" lang="en-US" altLang="ko-KR" sz="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h𝑢𝑛𝑡𝑒𝑟𝑠</m:t>
                                      </m:r>
                                    </m:oMath>
                                  </a14:m>
                                  <a:endParaRPr kumimoji="0" lang="en-US" altLang="ko-KR" sz="6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  <a:p>
                                  <a:pPr marL="0" marR="0" lvl="0" indent="0" algn="ctr" defTabSz="914400" rtl="0" eaLnBrk="1" fontAlgn="auto" latinLnBrk="1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𝑐h𝑒𝑐𝑘𝑒𝑑</m:t>
                                        </m:r>
                                        <m:r>
                                          <a:rPr kumimoji="0" lang="en-US" altLang="ko-KR" sz="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+mn-cs"/>
                                          </a:rPr>
                                          <m:t> </m:t>
                                        </m:r>
                                      </m:oMath>
                                    </m:oMathPara>
                                  </a14:m>
                                  <a:endParaRPr kumimoji="0" lang="ko-KR" altLang="en-US" sz="6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맑은 고딕"/>
                                    <a:ea typeface="맑은 고딕" panose="020B0503020000020004" pitchFamily="50" charset="-127"/>
                                    <a:cs typeface="+mn-cs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91" name="순서도: 판단 90">
                                  <a:extLst>
                                    <a:ext uri="{FF2B5EF4-FFF2-40B4-BE49-F238E27FC236}">
                                      <a16:creationId xmlns:a16="http://schemas.microsoft.com/office/drawing/2014/main" id="{13D584B5-A1A3-4BB5-8C40-C721B4C33C7B}"/>
                                    </a:ext>
                                  </a:extLst>
                                </p:cNvPr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212317" y="4866859"/>
                                  <a:ext cx="1615342" cy="315970"/>
                                </a:xfrm>
                                <a:prstGeom prst="flowChartDecision">
                                  <a:avLst/>
                                </a:prstGeom>
                                <a:blipFill>
                                  <a:blip r:embed="rId19"/>
                                  <a:stretch>
                                    <a:fillRect/>
                                  </a:stretch>
                                </a:blipFill>
                                <a:ln>
                                  <a:solidFill>
                                    <a:srgbClr val="00B0F0"/>
                                  </a:solidFill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ko-KR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p:cxnSp>
                          <p:nvCxnSpPr>
                            <p:cNvPr id="92" name="직선 화살표 연결선 91"/>
                            <p:cNvCxnSpPr>
                              <a:stCxn id="103" idx="2"/>
                              <a:endCxn id="91" idx="0"/>
                            </p:cNvCxnSpPr>
                            <p:nvPr/>
                          </p:nvCxnSpPr>
                          <p:spPr>
                            <a:xfrm flipH="1">
                              <a:off x="9019987" y="4744359"/>
                              <a:ext cx="9912" cy="122499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93" name="TextBox 92">
                              <a:extLst>
                                <a:ext uri="{FF2B5EF4-FFF2-40B4-BE49-F238E27FC236}">
                                  <a16:creationId xmlns:a16="http://schemas.microsoft.com/office/drawing/2014/main" id="{22C09EF2-7F98-40D7-801E-8F8E54ED87F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609982" y="5063955"/>
                              <a:ext cx="139732" cy="241925"/>
                            </a:xfrm>
                            <a:prstGeom prst="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0" marR="0" lvl="0" indent="0" algn="l" defTabSz="914400" rtl="0" eaLnBrk="1" fontAlgn="auto" latinLnBrk="1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altLang="ko-KR" sz="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a:t>Y</a:t>
                              </a:r>
                              <a:endParaRPr kumimoji="0" lang="ko-KR" altLang="en-US" sz="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맑은 고딕"/>
                                <a:ea typeface="맑은 고딕" panose="020B0503020000020004" pitchFamily="50" charset="-127"/>
                                <a:cs typeface="+mn-cs"/>
                              </a:endParaRPr>
                            </a:p>
                          </p:txBody>
                        </p:sp>
                        <p:cxnSp>
                          <p:nvCxnSpPr>
                            <p:cNvPr id="94" name="직선 화살표 연결선 93"/>
                            <p:cNvCxnSpPr>
                              <a:stCxn id="91" idx="2"/>
                              <a:endCxn id="86" idx="0"/>
                            </p:cNvCxnSpPr>
                            <p:nvPr/>
                          </p:nvCxnSpPr>
                          <p:spPr>
                            <a:xfrm>
                              <a:off x="9019987" y="5182829"/>
                              <a:ext cx="20255" cy="134467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5" name="직선 화살표 연결선 94"/>
                            <p:cNvCxnSpPr>
                              <a:stCxn id="73" idx="2"/>
                              <a:endCxn id="103" idx="0"/>
                            </p:cNvCxnSpPr>
                            <p:nvPr/>
                          </p:nvCxnSpPr>
                          <p:spPr>
                            <a:xfrm flipH="1">
                              <a:off x="9029900" y="4153717"/>
                              <a:ext cx="3740" cy="10754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68" name="그룹 67"/>
                          <p:cNvGrpSpPr/>
                          <p:nvPr/>
                        </p:nvGrpSpPr>
                        <p:grpSpPr>
                          <a:xfrm>
                            <a:off x="2574981" y="2770422"/>
                            <a:ext cx="5785900" cy="3436238"/>
                            <a:chOff x="2574981" y="2770422"/>
                            <a:chExt cx="5785900" cy="3436238"/>
                          </a:xfrm>
                        </p:grpSpPr>
                        <p:cxnSp>
                          <p:nvCxnSpPr>
                            <p:cNvPr id="69" name="꺾인 연결선 68"/>
                            <p:cNvCxnSpPr>
                              <a:stCxn id="87" idx="1"/>
                            </p:cNvCxnSpPr>
                            <p:nvPr/>
                          </p:nvCxnSpPr>
                          <p:spPr>
                            <a:xfrm rot="10800000">
                              <a:off x="7073995" y="5717306"/>
                              <a:ext cx="1286886" cy="489354"/>
                            </a:xfrm>
                            <a:prstGeom prst="bentConnector3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0" name="꺾인 연결선 69"/>
                            <p:cNvCxnSpPr/>
                            <p:nvPr/>
                          </p:nvCxnSpPr>
                          <p:spPr>
                            <a:xfrm rot="10800000">
                              <a:off x="2574981" y="2770422"/>
                              <a:ext cx="4481518" cy="2939356"/>
                            </a:xfrm>
                            <a:prstGeom prst="bentConnector3">
                              <a:avLst>
                                <a:gd name="adj1" fmla="val 112659"/>
                              </a:avLst>
                            </a:prstGeom>
                            <a:ln>
                              <a:solidFill>
                                <a:srgbClr val="00206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44" name="순서도: 처리 43">
                          <a:extLst>
                            <a:ext uri="{FF2B5EF4-FFF2-40B4-BE49-F238E27FC236}">
                              <a16:creationId xmlns:a16="http://schemas.microsoft.com/office/drawing/2014/main" id="{76FF6CEA-5B4B-40A0-9F69-F96F97D6A6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83024" y="45922"/>
                          <a:ext cx="1265487" cy="380654"/>
                        </a:xfrm>
                        <a:prstGeom prst="flowChartProcess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rgbClr val="00B0F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/>
                              <a:ea typeface="맑은 고딕" panose="020B0503020000020004" pitchFamily="50" charset="-127"/>
                              <a:cs typeface="+mn-cs"/>
                            </a:rPr>
                            <a:t>HMM: parameter esti. (time, capture pressure)</a:t>
                          </a:r>
                          <a:endParaRPr kumimoji="0" lang="ko-KR" altLang="en-US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45" name="꺾인 연결선 44"/>
                        <p:cNvCxnSpPr>
                          <a:stCxn id="54" idx="3"/>
                          <a:endCxn id="44" idx="1"/>
                        </p:cNvCxnSpPr>
                        <p:nvPr/>
                      </p:nvCxnSpPr>
                      <p:spPr>
                        <a:xfrm flipV="1">
                          <a:off x="7875350" y="236249"/>
                          <a:ext cx="507674" cy="1857304"/>
                        </a:xfrm>
                        <a:prstGeom prst="bentConnector3">
                          <a:avLst/>
                        </a:prstGeom>
                        <a:ln>
                          <a:solidFill>
                            <a:srgbClr val="00206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164" name="직선 화살표 연결선 163"/>
                      <p:cNvCxnSpPr/>
                      <p:nvPr/>
                    </p:nvCxnSpPr>
                    <p:spPr>
                      <a:xfrm>
                        <a:off x="9013998" y="949127"/>
                        <a:ext cx="138" cy="25937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9" name="순서도: 처리 28">
                      <a:extLst>
                        <a:ext uri="{FF2B5EF4-FFF2-40B4-BE49-F238E27FC236}">
                          <a16:creationId xmlns:a16="http://schemas.microsoft.com/office/drawing/2014/main" id="{76FF6CEA-5B4B-40A0-9F69-F96F97D6A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4794" y="919175"/>
                      <a:ext cx="1472639" cy="595295"/>
                    </a:xfrm>
                    <a:prstGeom prst="flowChartProcess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Generate prog.〖 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𝐵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〗_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𝑘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𝑖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𝑡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p:txBody>
                </p:sp>
                <p:cxnSp>
                  <p:nvCxnSpPr>
                    <p:cNvPr id="30" name="꺾인 연결선 29"/>
                    <p:cNvCxnSpPr>
                      <a:stCxn id="18" idx="2"/>
                      <a:endCxn id="54" idx="1"/>
                    </p:cNvCxnSpPr>
                    <p:nvPr/>
                  </p:nvCxnSpPr>
                  <p:spPr>
                    <a:xfrm rot="5400000">
                      <a:off x="6004078" y="1230356"/>
                      <a:ext cx="1468982" cy="257412"/>
                    </a:xfrm>
                    <a:prstGeom prst="bentConnector4">
                      <a:avLst>
                        <a:gd name="adj1" fmla="val 10001"/>
                        <a:gd name="adj2" fmla="val 188807"/>
                      </a:avLst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꺾인 연결선 30"/>
                    <p:cNvCxnSpPr>
                      <a:stCxn id="18" idx="3"/>
                      <a:endCxn id="29" idx="0"/>
                    </p:cNvCxnSpPr>
                    <p:nvPr/>
                  </p:nvCxnSpPr>
                  <p:spPr>
                    <a:xfrm flipH="1">
                      <a:off x="7221114" y="378219"/>
                      <a:ext cx="295557" cy="540956"/>
                    </a:xfrm>
                    <a:prstGeom prst="bentConnector4">
                      <a:avLst>
                        <a:gd name="adj1" fmla="val -77345"/>
                        <a:gd name="adj2" fmla="val 72770"/>
                      </a:avLst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직선 화살표 연결선 31"/>
                    <p:cNvCxnSpPr>
                      <a:stCxn id="29" idx="2"/>
                      <a:endCxn id="54" idx="0"/>
                    </p:cNvCxnSpPr>
                    <p:nvPr/>
                  </p:nvCxnSpPr>
                  <p:spPr>
                    <a:xfrm>
                      <a:off x="7221114" y="1514470"/>
                      <a:ext cx="21493" cy="337392"/>
                    </a:xfrm>
                    <a:prstGeom prst="straightConnector1">
                      <a:avLst/>
                    </a:prstGeom>
                    <a:ln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cxnSp>
          <p:nvCxnSpPr>
            <p:cNvPr id="8" name="직선 화살표 연결선 7"/>
            <p:cNvCxnSpPr>
              <a:stCxn id="44" idx="2"/>
              <a:endCxn id="34" idx="0"/>
            </p:cNvCxnSpPr>
            <p:nvPr/>
          </p:nvCxnSpPr>
          <p:spPr>
            <a:xfrm>
              <a:off x="9024006" y="380654"/>
              <a:ext cx="0" cy="168877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98E45-7A7E-4C77-BBE2-7109CA7B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10E-D38D-4FC3-B110-91783C6D21FD}" type="datetime1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t>2022-01-20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99D33-E22E-47DF-834C-BECB7951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95000"/>
                  </a:prstClr>
                </a:solidFill>
              </a:rPr>
              <a:t>EnFRA</a:t>
            </a:r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2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223FF-A13A-4AB8-B86F-1DF145F3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8324" y="6476999"/>
            <a:ext cx="978485" cy="27432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F2494-EB86-4330-9049-6CB11CE0A526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3136E-3996-4270-A7E6-38B6D8D038D1}"/>
              </a:ext>
            </a:extLst>
          </p:cNvPr>
          <p:cNvSpPr txBox="1"/>
          <p:nvPr/>
        </p:nvSpPr>
        <p:spPr>
          <a:xfrm>
            <a:off x="1096148" y="2880080"/>
            <a:ext cx="1915729" cy="646331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State deter (TPM)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F2CDC-A8DD-43BE-BE58-070563C388CA}"/>
              </a:ext>
            </a:extLst>
          </p:cNvPr>
          <p:cNvSpPr txBox="1"/>
          <p:nvPr/>
        </p:nvSpPr>
        <p:spPr>
          <a:xfrm>
            <a:off x="730119" y="1542340"/>
            <a:ext cx="2670926" cy="64633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Input (Data B): Movement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F99F4-9B9E-446B-BB8D-E3B509B1EA7F}"/>
              </a:ext>
            </a:extLst>
          </p:cNvPr>
          <p:cNvSpPr txBox="1"/>
          <p:nvPr/>
        </p:nvSpPr>
        <p:spPr>
          <a:xfrm>
            <a:off x="3197844" y="3410702"/>
            <a:ext cx="1907930" cy="646331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Long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Movement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7D6B7-105B-4A9D-AD9D-E77D727A0EFA}"/>
              </a:ext>
            </a:extLst>
          </p:cNvPr>
          <p:cNvSpPr txBox="1"/>
          <p:nvPr/>
        </p:nvSpPr>
        <p:spPr>
          <a:xfrm>
            <a:off x="3118605" y="5024888"/>
            <a:ext cx="1907930" cy="646331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Short movement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09D28-506A-40C2-A158-3BB58E7EB05D}"/>
              </a:ext>
            </a:extLst>
          </p:cNvPr>
          <p:cNvSpPr txBox="1"/>
          <p:nvPr/>
        </p:nvSpPr>
        <p:spPr>
          <a:xfrm>
            <a:off x="5634944" y="3462790"/>
            <a:ext cx="1967942" cy="646331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Determine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Distance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051FC-8A37-446B-8A49-DCFA7EC76D62}"/>
              </a:ext>
            </a:extLst>
          </p:cNvPr>
          <p:cNvSpPr txBox="1"/>
          <p:nvPr/>
        </p:nvSpPr>
        <p:spPr>
          <a:xfrm>
            <a:off x="10212373" y="3465512"/>
            <a:ext cx="1907930" cy="646331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Determine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position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2EBA5-DA16-429F-832A-F956DFAD0E90}"/>
              </a:ext>
            </a:extLst>
          </p:cNvPr>
          <p:cNvSpPr txBox="1"/>
          <p:nvPr/>
        </p:nvSpPr>
        <p:spPr>
          <a:xfrm>
            <a:off x="5563705" y="1548754"/>
            <a:ext cx="2133600" cy="646331"/>
          </a:xfrm>
          <a:prstGeom prst="rect">
            <a:avLst/>
          </a:prstGeo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Input (Data B): Prob. of long Dist.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9933D-815D-4375-AFF0-247E7E193A86}"/>
              </a:ext>
            </a:extLst>
          </p:cNvPr>
          <p:cNvSpPr txBox="1"/>
          <p:nvPr/>
        </p:nvSpPr>
        <p:spPr>
          <a:xfrm>
            <a:off x="7936735" y="1553603"/>
            <a:ext cx="2133600" cy="646331"/>
          </a:xfrm>
          <a:prstGeom prst="rect">
            <a:avLst/>
          </a:prstGeo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Input (Data C): Spatial covariates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5CAC7-4FFF-42D9-83E9-4BBFC168F57C}"/>
              </a:ext>
            </a:extLst>
          </p:cNvPr>
          <p:cNvSpPr txBox="1"/>
          <p:nvPr/>
        </p:nvSpPr>
        <p:spPr>
          <a:xfrm>
            <a:off x="7936735" y="2624581"/>
            <a:ext cx="2133600" cy="369332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Habitat suitability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31119-C33B-4551-8BA0-90D9CEEB73F1}"/>
              </a:ext>
            </a:extLst>
          </p:cNvPr>
          <p:cNvSpPr txBox="1"/>
          <p:nvPr/>
        </p:nvSpPr>
        <p:spPr>
          <a:xfrm>
            <a:off x="10278795" y="5091165"/>
            <a:ext cx="1907930" cy="646331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Land to new position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다이아몬드 22">
            <a:extLst>
              <a:ext uri="{FF2B5EF4-FFF2-40B4-BE49-F238E27FC236}">
                <a16:creationId xmlns:a16="http://schemas.microsoft.com/office/drawing/2014/main" id="{2E2F8DBD-5FA3-4174-8392-A61DCD1C22B9}"/>
              </a:ext>
            </a:extLst>
          </p:cNvPr>
          <p:cNvSpPr/>
          <p:nvPr/>
        </p:nvSpPr>
        <p:spPr>
          <a:xfrm>
            <a:off x="1194067" y="4018020"/>
            <a:ext cx="1741996" cy="1369727"/>
          </a:xfrm>
          <a:prstGeom prst="diamond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7D90C-4772-44CA-AD67-61466A0CC5F3}"/>
              </a:ext>
            </a:extLst>
          </p:cNvPr>
          <p:cNvSpPr txBox="1"/>
          <p:nvPr/>
        </p:nvSpPr>
        <p:spPr>
          <a:xfrm>
            <a:off x="1541183" y="4393361"/>
            <a:ext cx="115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Long Movement?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화살표 연결선 36">
            <a:extLst>
              <a:ext uri="{FF2B5EF4-FFF2-40B4-BE49-F238E27FC236}">
                <a16:creationId xmlns:a16="http://schemas.microsoft.com/office/drawing/2014/main" id="{A0CAE6C6-B033-430A-B191-644F70999997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flipH="1">
            <a:off x="6618915" y="2195085"/>
            <a:ext cx="11590" cy="126770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57">
            <a:extLst>
              <a:ext uri="{FF2B5EF4-FFF2-40B4-BE49-F238E27FC236}">
                <a16:creationId xmlns:a16="http://schemas.microsoft.com/office/drawing/2014/main" id="{9DE098E5-2D5A-4F7E-BAAB-8D27DAA69F1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003535" y="2199934"/>
            <a:ext cx="0" cy="42464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59">
            <a:extLst>
              <a:ext uri="{FF2B5EF4-FFF2-40B4-BE49-F238E27FC236}">
                <a16:creationId xmlns:a16="http://schemas.microsoft.com/office/drawing/2014/main" id="{23B46479-1ED2-4612-A196-9FBE956D188F}"/>
              </a:ext>
            </a:extLst>
          </p:cNvPr>
          <p:cNvCxnSpPr>
            <a:cxnSpLocks/>
            <a:stCxn id="34" idx="1"/>
            <a:endCxn id="165" idx="2"/>
          </p:cNvCxnSpPr>
          <p:nvPr/>
        </p:nvCxnSpPr>
        <p:spPr>
          <a:xfrm rot="10800000">
            <a:off x="933445" y="6219777"/>
            <a:ext cx="385175" cy="231253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0B2FB3-46FA-4EC9-9FF6-47A8489FB0C8}"/>
              </a:ext>
            </a:extLst>
          </p:cNvPr>
          <p:cNvSpPr txBox="1"/>
          <p:nvPr/>
        </p:nvSpPr>
        <p:spPr>
          <a:xfrm>
            <a:off x="5694956" y="4818351"/>
            <a:ext cx="2133599" cy="646331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Determine h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abitat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(EPM)</a:t>
            </a:r>
          </a:p>
        </p:txBody>
      </p:sp>
      <p:cxnSp>
        <p:nvCxnSpPr>
          <p:cNvPr id="30" name="연결선: 꺾임 7">
            <a:extLst>
              <a:ext uri="{FF2B5EF4-FFF2-40B4-BE49-F238E27FC236}">
                <a16:creationId xmlns:a16="http://schemas.microsoft.com/office/drawing/2014/main" id="{1C991BB6-418C-47D2-970C-164398448D1E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28555" y="3952568"/>
            <a:ext cx="2450240" cy="118894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연결선: 꺾임 13">
            <a:extLst>
              <a:ext uri="{FF2B5EF4-FFF2-40B4-BE49-F238E27FC236}">
                <a16:creationId xmlns:a16="http://schemas.microsoft.com/office/drawing/2014/main" id="{0148FD70-2976-40B8-AE91-F21B7FB2EFB3}"/>
              </a:ext>
            </a:extLst>
          </p:cNvPr>
          <p:cNvCxnSpPr>
            <a:cxnSpLocks/>
          </p:cNvCxnSpPr>
          <p:nvPr/>
        </p:nvCxnSpPr>
        <p:spPr>
          <a:xfrm rot="5400000">
            <a:off x="9061029" y="3378403"/>
            <a:ext cx="776269" cy="209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다이아몬드 22">
            <a:extLst>
              <a:ext uri="{FF2B5EF4-FFF2-40B4-BE49-F238E27FC236}">
                <a16:creationId xmlns:a16="http://schemas.microsoft.com/office/drawing/2014/main" id="{7F155251-BE2B-4B45-9614-139777817FE0}"/>
              </a:ext>
            </a:extLst>
          </p:cNvPr>
          <p:cNvSpPr/>
          <p:nvPr/>
        </p:nvSpPr>
        <p:spPr>
          <a:xfrm>
            <a:off x="1318619" y="6071650"/>
            <a:ext cx="1748827" cy="758757"/>
          </a:xfrm>
          <a:prstGeom prst="diamon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ASF?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1D54FD-EB3F-4D31-B858-D16715986AAF}"/>
              </a:ext>
            </a:extLst>
          </p:cNvPr>
          <p:cNvSpPr txBox="1"/>
          <p:nvPr/>
        </p:nvSpPr>
        <p:spPr>
          <a:xfrm>
            <a:off x="7281857" y="6491653"/>
            <a:ext cx="1533582" cy="369332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(Remove)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3A116BC-58C0-4ABE-9C74-D9EE2223B68A}"/>
              </a:ext>
            </a:extLst>
          </p:cNvPr>
          <p:cNvCxnSpPr>
            <a:cxnSpLocks/>
            <a:stCxn id="165" idx="0"/>
            <a:endCxn id="5" idx="1"/>
          </p:cNvCxnSpPr>
          <p:nvPr/>
        </p:nvCxnSpPr>
        <p:spPr>
          <a:xfrm rot="5400000" flipH="1" flipV="1">
            <a:off x="-43496" y="4180187"/>
            <a:ext cx="2116585" cy="162704"/>
          </a:xfrm>
          <a:prstGeom prst="bent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958E65F-483B-4B26-A25D-444A4B89F616}"/>
              </a:ext>
            </a:extLst>
          </p:cNvPr>
          <p:cNvSpPr/>
          <p:nvPr/>
        </p:nvSpPr>
        <p:spPr>
          <a:xfrm>
            <a:off x="3050656" y="6385115"/>
            <a:ext cx="1087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1F2D34-DAE2-4053-A538-57AE89728AD9}"/>
              </a:ext>
            </a:extLst>
          </p:cNvPr>
          <p:cNvSpPr/>
          <p:nvPr/>
        </p:nvSpPr>
        <p:spPr>
          <a:xfrm>
            <a:off x="924017" y="6079509"/>
            <a:ext cx="318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09FD3AB-D8B5-4D52-BBE9-DC15D8441FA4}"/>
              </a:ext>
            </a:extLst>
          </p:cNvPr>
          <p:cNvCxnSpPr>
            <a:cxnSpLocks/>
            <a:stCxn id="14" idx="2"/>
            <a:endCxn id="56" idx="3"/>
          </p:cNvCxnSpPr>
          <p:nvPr/>
        </p:nvCxnSpPr>
        <p:spPr>
          <a:xfrm rot="5400000">
            <a:off x="10014147" y="4646411"/>
            <a:ext cx="127529" cy="2309698"/>
          </a:xfrm>
          <a:prstGeom prst="bentConnector2">
            <a:avLst/>
          </a:prstGeom>
          <a:ln w="34925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" idx="2"/>
            <a:endCxn id="272" idx="0"/>
          </p:cNvCxnSpPr>
          <p:nvPr/>
        </p:nvCxnSpPr>
        <p:spPr>
          <a:xfrm flipH="1">
            <a:off x="2057446" y="2188671"/>
            <a:ext cx="8136" cy="1341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5" idx="2"/>
            <a:endCxn id="15" idx="0"/>
          </p:cNvCxnSpPr>
          <p:nvPr/>
        </p:nvCxnSpPr>
        <p:spPr>
          <a:xfrm>
            <a:off x="2054013" y="3526411"/>
            <a:ext cx="11052" cy="491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cxnSpLocks/>
            <a:stCxn id="8" idx="3"/>
          </p:cNvCxnSpPr>
          <p:nvPr/>
        </p:nvCxnSpPr>
        <p:spPr>
          <a:xfrm flipV="1">
            <a:off x="5026535" y="5263269"/>
            <a:ext cx="608409" cy="8478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7" idx="3"/>
            <a:endCxn id="9" idx="1"/>
          </p:cNvCxnSpPr>
          <p:nvPr/>
        </p:nvCxnSpPr>
        <p:spPr>
          <a:xfrm>
            <a:off x="5105774" y="3733868"/>
            <a:ext cx="529170" cy="52088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15" idx="2"/>
            <a:endCxn id="8" idx="1"/>
          </p:cNvCxnSpPr>
          <p:nvPr/>
        </p:nvCxnSpPr>
        <p:spPr>
          <a:xfrm rot="5400000" flipH="1" flipV="1">
            <a:off x="2571988" y="4841131"/>
            <a:ext cx="39693" cy="1053540"/>
          </a:xfrm>
          <a:prstGeom prst="bentConnector4">
            <a:avLst>
              <a:gd name="adj1" fmla="val -575920"/>
              <a:gd name="adj2" fmla="val 799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6">
            <a:extLst>
              <a:ext uri="{FF2B5EF4-FFF2-40B4-BE49-F238E27FC236}">
                <a16:creationId xmlns:a16="http://schemas.microsoft.com/office/drawing/2014/main" id="{A0CAE6C6-B033-430A-B191-644F70999997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401045" y="1865506"/>
            <a:ext cx="2162660" cy="641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cxnSpLocks/>
            <a:stCxn id="9" idx="3"/>
            <a:endCxn id="10" idx="1"/>
          </p:cNvCxnSpPr>
          <p:nvPr/>
        </p:nvCxnSpPr>
        <p:spPr>
          <a:xfrm>
            <a:off x="7602886" y="3785956"/>
            <a:ext cx="2609487" cy="27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41">
            <a:extLst>
              <a:ext uri="{FF2B5EF4-FFF2-40B4-BE49-F238E27FC236}">
                <a16:creationId xmlns:a16="http://schemas.microsoft.com/office/drawing/2014/main" id="{C958E65F-483B-4B26-A25D-444A4B89F616}"/>
              </a:ext>
            </a:extLst>
          </p:cNvPr>
          <p:cNvSpPr/>
          <p:nvPr/>
        </p:nvSpPr>
        <p:spPr>
          <a:xfrm>
            <a:off x="2774325" y="4143692"/>
            <a:ext cx="212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Y</a:t>
            </a:r>
          </a:p>
        </p:txBody>
      </p:sp>
      <p:cxnSp>
        <p:nvCxnSpPr>
          <p:cNvPr id="142" name="꺾인 연결선 141"/>
          <p:cNvCxnSpPr>
            <a:stCxn id="15" idx="3"/>
            <a:endCxn id="7" idx="1"/>
          </p:cNvCxnSpPr>
          <p:nvPr/>
        </p:nvCxnSpPr>
        <p:spPr>
          <a:xfrm flipV="1">
            <a:off x="2936063" y="3733868"/>
            <a:ext cx="261781" cy="9690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41">
            <a:extLst>
              <a:ext uri="{FF2B5EF4-FFF2-40B4-BE49-F238E27FC236}">
                <a16:creationId xmlns:a16="http://schemas.microsoft.com/office/drawing/2014/main" id="{C958E65F-483B-4B26-A25D-444A4B89F616}"/>
              </a:ext>
            </a:extLst>
          </p:cNvPr>
          <p:cNvSpPr/>
          <p:nvPr/>
        </p:nvSpPr>
        <p:spPr>
          <a:xfrm>
            <a:off x="2081608" y="5283437"/>
            <a:ext cx="1087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C8C6183-82A9-46E5-8DBE-9ADC7668870A}"/>
              </a:ext>
            </a:extLst>
          </p:cNvPr>
          <p:cNvSpPr txBox="1"/>
          <p:nvPr/>
        </p:nvSpPr>
        <p:spPr>
          <a:xfrm rot="16200000">
            <a:off x="-271871" y="4057490"/>
            <a:ext cx="1421641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Remove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다이아몬드 164"/>
          <p:cNvSpPr/>
          <p:nvPr/>
        </p:nvSpPr>
        <p:spPr>
          <a:xfrm>
            <a:off x="68861" y="5319831"/>
            <a:ext cx="1729166" cy="899945"/>
          </a:xfrm>
          <a:prstGeom prst="diamon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Natural death?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88" name="Rectangle 51">
            <a:extLst>
              <a:ext uri="{FF2B5EF4-FFF2-40B4-BE49-F238E27FC236}">
                <a16:creationId xmlns:a16="http://schemas.microsoft.com/office/drawing/2014/main" id="{F81F2D34-DAE2-4053-A538-57AE89728AD9}"/>
              </a:ext>
            </a:extLst>
          </p:cNvPr>
          <p:cNvSpPr/>
          <p:nvPr/>
        </p:nvSpPr>
        <p:spPr>
          <a:xfrm>
            <a:off x="984529" y="5018416"/>
            <a:ext cx="318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</a:t>
            </a:r>
          </a:p>
        </p:txBody>
      </p:sp>
      <p:sp>
        <p:nvSpPr>
          <p:cNvPr id="189" name="Rectangle 41">
            <a:extLst>
              <a:ext uri="{FF2B5EF4-FFF2-40B4-BE49-F238E27FC236}">
                <a16:creationId xmlns:a16="http://schemas.microsoft.com/office/drawing/2014/main" id="{C958E65F-483B-4B26-A25D-444A4B89F616}"/>
              </a:ext>
            </a:extLst>
          </p:cNvPr>
          <p:cNvSpPr/>
          <p:nvPr/>
        </p:nvSpPr>
        <p:spPr>
          <a:xfrm>
            <a:off x="1682295" y="5719461"/>
            <a:ext cx="1087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Y</a:t>
            </a:r>
          </a:p>
        </p:txBody>
      </p:sp>
      <p:cxnSp>
        <p:nvCxnSpPr>
          <p:cNvPr id="191" name="연결선: 꺾임 13">
            <a:extLst>
              <a:ext uri="{FF2B5EF4-FFF2-40B4-BE49-F238E27FC236}">
                <a16:creationId xmlns:a16="http://schemas.microsoft.com/office/drawing/2014/main" id="{0148FD70-2976-40B8-AE91-F21B7FB2EFB3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10709888" y="4568293"/>
            <a:ext cx="979322" cy="6642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3" name="꺾인 연결선 242"/>
          <p:cNvCxnSpPr>
            <a:stCxn id="5" idx="3"/>
            <a:endCxn id="28" idx="1"/>
          </p:cNvCxnSpPr>
          <p:nvPr/>
        </p:nvCxnSpPr>
        <p:spPr>
          <a:xfrm>
            <a:off x="3011877" y="3203246"/>
            <a:ext cx="2683079" cy="1938271"/>
          </a:xfrm>
          <a:prstGeom prst="bentConnector3">
            <a:avLst>
              <a:gd name="adj1" fmla="val 9130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DB23136E-3996-4270-A7E6-38B6D8D038D1}"/>
              </a:ext>
            </a:extLst>
          </p:cNvPr>
          <p:cNvSpPr txBox="1"/>
          <p:nvPr/>
        </p:nvSpPr>
        <p:spPr>
          <a:xfrm>
            <a:off x="721982" y="2322836"/>
            <a:ext cx="2670927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HMM Parameters</a:t>
            </a:r>
          </a:p>
        </p:txBody>
      </p:sp>
      <p:cxnSp>
        <p:nvCxnSpPr>
          <p:cNvPr id="283" name="직선 화살표 연결선 282"/>
          <p:cNvCxnSpPr>
            <a:stCxn id="272" idx="2"/>
            <a:endCxn id="5" idx="0"/>
          </p:cNvCxnSpPr>
          <p:nvPr/>
        </p:nvCxnSpPr>
        <p:spPr>
          <a:xfrm flipH="1">
            <a:off x="2054013" y="2692168"/>
            <a:ext cx="3433" cy="187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26B28B40-EEA4-4BE0-A1B7-AA69191DC2CB}"/>
              </a:ext>
            </a:extLst>
          </p:cNvPr>
          <p:cNvSpPr txBox="1"/>
          <p:nvPr/>
        </p:nvSpPr>
        <p:spPr>
          <a:xfrm>
            <a:off x="9509747" y="5915567"/>
            <a:ext cx="2715198" cy="800219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ASF transmission (0.3)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Traffic and vector transmission (from equation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9" name="꺾인 연결선 308"/>
          <p:cNvCxnSpPr>
            <a:cxnSpLocks/>
            <a:stCxn id="302" idx="1"/>
            <a:endCxn id="14" idx="1"/>
          </p:cNvCxnSpPr>
          <p:nvPr/>
        </p:nvCxnSpPr>
        <p:spPr>
          <a:xfrm rot="10800000" flipH="1">
            <a:off x="9509747" y="5414331"/>
            <a:ext cx="769048" cy="901346"/>
          </a:xfrm>
          <a:prstGeom prst="bentConnector3">
            <a:avLst>
              <a:gd name="adj1" fmla="val -2972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1">
            <a:extLst>
              <a:ext uri="{FF2B5EF4-FFF2-40B4-BE49-F238E27FC236}">
                <a16:creationId xmlns:a16="http://schemas.microsoft.com/office/drawing/2014/main" id="{E5827CEF-9582-44A7-8061-F9C94DEC181E}"/>
              </a:ext>
            </a:extLst>
          </p:cNvPr>
          <p:cNvSpPr txBox="1">
            <a:spLocks/>
          </p:cNvSpPr>
          <p:nvPr/>
        </p:nvSpPr>
        <p:spPr>
          <a:xfrm>
            <a:off x="-65988" y="-226244"/>
            <a:ext cx="10972800" cy="85322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Materials and methods :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0AD00">
                  <a:satMod val="150000"/>
                </a:srgbClr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87AA147-5C03-457C-A17B-C700FB7ECC15}"/>
              </a:ext>
            </a:extLst>
          </p:cNvPr>
          <p:cNvSpPr txBox="1">
            <a:spLocks/>
          </p:cNvSpPr>
          <p:nvPr/>
        </p:nvSpPr>
        <p:spPr>
          <a:xfrm>
            <a:off x="0" y="480768"/>
            <a:ext cx="12192000" cy="848412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0AD00">
                    <a:satMod val="150000"/>
                  </a:srgbClr>
                </a:solidFill>
                <a:effectLst/>
                <a:uLnTx/>
                <a:uFillTx/>
                <a:latin typeface="맑은 고딕"/>
                <a:ea typeface="+mj-ea"/>
                <a:cs typeface="+mj-cs"/>
              </a:rPr>
              <a:t>IBM Linked with HMM in presenting wild boar movement and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F0AD00">
                    <a:satMod val="1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ASF transmission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0AD00">
                  <a:satMod val="150000"/>
                </a:srgbClr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cxnSp>
        <p:nvCxnSpPr>
          <p:cNvPr id="58" name="연결선: 꺾임 13">
            <a:extLst>
              <a:ext uri="{FF2B5EF4-FFF2-40B4-BE49-F238E27FC236}">
                <a16:creationId xmlns:a16="http://schemas.microsoft.com/office/drawing/2014/main" id="{14BAEDA6-BFB1-4B98-BA44-35665C9124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66115" y="3448311"/>
            <a:ext cx="927371" cy="748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다이아몬드 22">
            <a:extLst>
              <a:ext uri="{FF2B5EF4-FFF2-40B4-BE49-F238E27FC236}">
                <a16:creationId xmlns:a16="http://schemas.microsoft.com/office/drawing/2014/main" id="{89461B66-0752-40F3-A7F1-1652F8971364}"/>
              </a:ext>
            </a:extLst>
          </p:cNvPr>
          <p:cNvSpPr/>
          <p:nvPr/>
        </p:nvSpPr>
        <p:spPr>
          <a:xfrm>
            <a:off x="7174235" y="5485646"/>
            <a:ext cx="1748827" cy="758757"/>
          </a:xfrm>
          <a:prstGeom prst="diamon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Hunter kill ?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3887AE6-7035-4CB7-BB7B-24F731A34B20}"/>
              </a:ext>
            </a:extLst>
          </p:cNvPr>
          <p:cNvCxnSpPr>
            <a:cxnSpLocks/>
            <a:stCxn id="56" idx="1"/>
            <a:endCxn id="34" idx="0"/>
          </p:cNvCxnSpPr>
          <p:nvPr/>
        </p:nvCxnSpPr>
        <p:spPr>
          <a:xfrm rot="10800000" flipV="1">
            <a:off x="2193033" y="5865024"/>
            <a:ext cx="4981202" cy="206625"/>
          </a:xfrm>
          <a:prstGeom prst="bentConnector2">
            <a:avLst/>
          </a:prstGeom>
          <a:ln w="34925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7A51D76A-A344-4CB4-A4B0-D29ABE39951C}"/>
              </a:ext>
            </a:extLst>
          </p:cNvPr>
          <p:cNvCxnSpPr>
            <a:cxnSpLocks/>
            <a:stCxn id="165" idx="1"/>
            <a:endCxn id="155" idx="0"/>
          </p:cNvCxnSpPr>
          <p:nvPr/>
        </p:nvCxnSpPr>
        <p:spPr>
          <a:xfrm rot="10800000" flipH="1">
            <a:off x="68860" y="4242156"/>
            <a:ext cx="185423" cy="1527648"/>
          </a:xfrm>
          <a:prstGeom prst="bentConnector3">
            <a:avLst>
              <a:gd name="adj1" fmla="val -12176"/>
            </a:avLst>
          </a:prstGeom>
          <a:ln w="34925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39">
            <a:extLst>
              <a:ext uri="{FF2B5EF4-FFF2-40B4-BE49-F238E27FC236}">
                <a16:creationId xmlns:a16="http://schemas.microsoft.com/office/drawing/2014/main" id="{D0B7E6B3-3F10-4F11-B494-4B867E3F7CC2}"/>
              </a:ext>
            </a:extLst>
          </p:cNvPr>
          <p:cNvCxnSpPr>
            <a:cxnSpLocks/>
            <a:stCxn id="34" idx="3"/>
            <a:endCxn id="66" idx="1"/>
          </p:cNvCxnSpPr>
          <p:nvPr/>
        </p:nvCxnSpPr>
        <p:spPr>
          <a:xfrm>
            <a:off x="3067446" y="6451029"/>
            <a:ext cx="315084" cy="66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5FCFA8A-699F-4F51-931C-607F9A77088B}"/>
              </a:ext>
            </a:extLst>
          </p:cNvPr>
          <p:cNvSpPr txBox="1"/>
          <p:nvPr/>
        </p:nvSpPr>
        <p:spPr>
          <a:xfrm>
            <a:off x="3382530" y="5996039"/>
            <a:ext cx="2940001" cy="923330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Move to nearest forest and lay in ground (100% mortality rate)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7" name="직선 화살표 연결선 121">
            <a:extLst>
              <a:ext uri="{FF2B5EF4-FFF2-40B4-BE49-F238E27FC236}">
                <a16:creationId xmlns:a16="http://schemas.microsoft.com/office/drawing/2014/main" id="{1EC66069-806A-47AE-9C47-192EB27FA427}"/>
              </a:ext>
            </a:extLst>
          </p:cNvPr>
          <p:cNvCxnSpPr>
            <a:cxnSpLocks/>
            <a:stCxn id="56" idx="2"/>
            <a:endCxn id="35" idx="0"/>
          </p:cNvCxnSpPr>
          <p:nvPr/>
        </p:nvCxnSpPr>
        <p:spPr>
          <a:xfrm flipH="1">
            <a:off x="8048648" y="6244403"/>
            <a:ext cx="1" cy="247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2F593163-561D-4B49-A1BF-1DCCD4C70C8A}"/>
              </a:ext>
            </a:extLst>
          </p:cNvPr>
          <p:cNvCxnSpPr>
            <a:cxnSpLocks/>
            <a:stCxn id="66" idx="3"/>
            <a:endCxn id="35" idx="1"/>
          </p:cNvCxnSpPr>
          <p:nvPr/>
        </p:nvCxnSpPr>
        <p:spPr>
          <a:xfrm>
            <a:off x="6322531" y="6457704"/>
            <a:ext cx="959326" cy="218615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BE31CBA9-9E10-4D92-9075-A0036EB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A83B9-C871-4B4F-A8E3-E81AD212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4521-6D24-411D-B2F3-D9A1C4145445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46FB5-CAD5-4AF6-9A3C-2861CE0A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1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A3BA-77E2-4CC5-B2BE-7840F3CD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B929-A081-4DAC-9ABF-F2BA65F9BF91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6764E-C0D5-4205-B640-3AA70F2D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DC0282-C3A7-4DC7-8C4A-20077D2EC867}"/>
              </a:ext>
            </a:extLst>
          </p:cNvPr>
          <p:cNvSpPr txBox="1">
            <a:spLocks/>
          </p:cNvSpPr>
          <p:nvPr/>
        </p:nvSpPr>
        <p:spPr>
          <a:xfrm>
            <a:off x="-94269" y="-273377"/>
            <a:ext cx="10972800" cy="85322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1200" dirty="0"/>
              <a:t>Materials and methods </a:t>
            </a:r>
            <a:r>
              <a:rPr lang="en-US" sz="1400" dirty="0"/>
              <a:t>: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5831546-BA6C-42BF-B70C-C2B01AFC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93" y="360774"/>
            <a:ext cx="12042747" cy="91440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The process of HMM training and generating movement sequences.</a:t>
            </a:r>
            <a:endParaRPr lang="ko-KR" altLang="en-US" sz="3600" dirty="0"/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E8A97C32-1882-4C76-BFD8-B65AC9E1525F}"/>
              </a:ext>
            </a:extLst>
          </p:cNvPr>
          <p:cNvSpPr/>
          <p:nvPr/>
        </p:nvSpPr>
        <p:spPr>
          <a:xfrm>
            <a:off x="1" y="1809517"/>
            <a:ext cx="2168164" cy="86726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Individual movement coordinates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Bukhan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san mountain observation data)</a:t>
            </a:r>
            <a:endParaRPr lang="en-US" sz="140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6">
            <a:extLst>
              <a:ext uri="{FF2B5EF4-FFF2-40B4-BE49-F238E27FC236}">
                <a16:creationId xmlns:a16="http://schemas.microsoft.com/office/drawing/2014/main" id="{7FDD734A-8EBB-4B17-8D79-0A51D557905B}"/>
              </a:ext>
            </a:extLst>
          </p:cNvPr>
          <p:cNvSpPr/>
          <p:nvPr/>
        </p:nvSpPr>
        <p:spPr>
          <a:xfrm>
            <a:off x="2479250" y="1922767"/>
            <a:ext cx="1996007" cy="6407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Input: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covariates (Forest, Food, Water)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DE564987-3E8D-45A2-9955-9C261595E195}"/>
              </a:ext>
            </a:extLst>
          </p:cNvPr>
          <p:cNvSpPr/>
          <p:nvPr/>
        </p:nvSpPr>
        <p:spPr>
          <a:xfrm>
            <a:off x="4883083" y="1935057"/>
            <a:ext cx="1914538" cy="6284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Construct event sequences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A3D80970-9151-4D5F-94FB-48F1D0246521}"/>
              </a:ext>
            </a:extLst>
          </p:cNvPr>
          <p:cNvSpPr/>
          <p:nvPr/>
        </p:nvSpPr>
        <p:spPr>
          <a:xfrm>
            <a:off x="402128" y="3169644"/>
            <a:ext cx="1502325" cy="545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Define No.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of states ( e.g., 3) 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직사각형 9">
            <a:extLst>
              <a:ext uri="{FF2B5EF4-FFF2-40B4-BE49-F238E27FC236}">
                <a16:creationId xmlns:a16="http://schemas.microsoft.com/office/drawing/2014/main" id="{96CD3CFB-2317-4A4B-B882-1AB46DD0DAF1}"/>
              </a:ext>
            </a:extLst>
          </p:cNvPr>
          <p:cNvSpPr/>
          <p:nvPr/>
        </p:nvSpPr>
        <p:spPr>
          <a:xfrm>
            <a:off x="2483411" y="3387612"/>
            <a:ext cx="1984893" cy="6542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Train with random initial TPMs and EPMs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직사각형 11">
            <a:extLst>
              <a:ext uri="{FF2B5EF4-FFF2-40B4-BE49-F238E27FC236}">
                <a16:creationId xmlns:a16="http://schemas.microsoft.com/office/drawing/2014/main" id="{343BC14B-9D1E-4D79-B450-397F7316F028}"/>
              </a:ext>
            </a:extLst>
          </p:cNvPr>
          <p:cNvSpPr/>
          <p:nvPr/>
        </p:nvSpPr>
        <p:spPr>
          <a:xfrm>
            <a:off x="4948645" y="3429310"/>
            <a:ext cx="1471865" cy="57086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Estimated TPM &amp; EPM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직사각형 13">
            <a:extLst>
              <a:ext uri="{FF2B5EF4-FFF2-40B4-BE49-F238E27FC236}">
                <a16:creationId xmlns:a16="http://schemas.microsoft.com/office/drawing/2014/main" id="{1F035BDD-3993-4E73-A439-E66D2D86017E}"/>
              </a:ext>
            </a:extLst>
          </p:cNvPr>
          <p:cNvSpPr/>
          <p:nvPr/>
        </p:nvSpPr>
        <p:spPr>
          <a:xfrm>
            <a:off x="4587316" y="4243773"/>
            <a:ext cx="2210305" cy="8660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Generate sequences (Seq1, Seq2 …) from TPM and EPM and individual move*</a:t>
            </a:r>
          </a:p>
        </p:txBody>
      </p:sp>
      <p:graphicFrame>
        <p:nvGraphicFramePr>
          <p:cNvPr id="18" name="표 1">
            <a:extLst>
              <a:ext uri="{FF2B5EF4-FFF2-40B4-BE49-F238E27FC236}">
                <a16:creationId xmlns:a16="http://schemas.microsoft.com/office/drawing/2014/main" id="{5A179308-7303-4A89-B4CF-4BBC2E8F5DC0}"/>
              </a:ext>
            </a:extLst>
          </p:cNvPr>
          <p:cNvGraphicFramePr>
            <a:graphicFrameLocks noGrp="1"/>
          </p:cNvGraphicFramePr>
          <p:nvPr/>
        </p:nvGraphicFramePr>
        <p:xfrm>
          <a:off x="7286164" y="2720990"/>
          <a:ext cx="3705723" cy="30793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747">
                  <a:extLst>
                    <a:ext uri="{9D8B030D-6E8A-4147-A177-3AD203B41FA5}">
                      <a16:colId xmlns:a16="http://schemas.microsoft.com/office/drawing/2014/main" val="3777241521"/>
                    </a:ext>
                  </a:extLst>
                </a:gridCol>
                <a:gridCol w="411747">
                  <a:extLst>
                    <a:ext uri="{9D8B030D-6E8A-4147-A177-3AD203B41FA5}">
                      <a16:colId xmlns:a16="http://schemas.microsoft.com/office/drawing/2014/main" val="2743115585"/>
                    </a:ext>
                  </a:extLst>
                </a:gridCol>
                <a:gridCol w="411747">
                  <a:extLst>
                    <a:ext uri="{9D8B030D-6E8A-4147-A177-3AD203B41FA5}">
                      <a16:colId xmlns:a16="http://schemas.microsoft.com/office/drawing/2014/main" val="3036451870"/>
                    </a:ext>
                  </a:extLst>
                </a:gridCol>
                <a:gridCol w="411747">
                  <a:extLst>
                    <a:ext uri="{9D8B030D-6E8A-4147-A177-3AD203B41FA5}">
                      <a16:colId xmlns:a16="http://schemas.microsoft.com/office/drawing/2014/main" val="519562829"/>
                    </a:ext>
                  </a:extLst>
                </a:gridCol>
                <a:gridCol w="411747">
                  <a:extLst>
                    <a:ext uri="{9D8B030D-6E8A-4147-A177-3AD203B41FA5}">
                      <a16:colId xmlns:a16="http://schemas.microsoft.com/office/drawing/2014/main" val="2847667655"/>
                    </a:ext>
                  </a:extLst>
                </a:gridCol>
                <a:gridCol w="411747">
                  <a:extLst>
                    <a:ext uri="{9D8B030D-6E8A-4147-A177-3AD203B41FA5}">
                      <a16:colId xmlns:a16="http://schemas.microsoft.com/office/drawing/2014/main" val="1012271647"/>
                    </a:ext>
                  </a:extLst>
                </a:gridCol>
                <a:gridCol w="411747">
                  <a:extLst>
                    <a:ext uri="{9D8B030D-6E8A-4147-A177-3AD203B41FA5}">
                      <a16:colId xmlns:a16="http://schemas.microsoft.com/office/drawing/2014/main" val="616130993"/>
                    </a:ext>
                  </a:extLst>
                </a:gridCol>
                <a:gridCol w="411747">
                  <a:extLst>
                    <a:ext uri="{9D8B030D-6E8A-4147-A177-3AD203B41FA5}">
                      <a16:colId xmlns:a16="http://schemas.microsoft.com/office/drawing/2014/main" val="3567353134"/>
                    </a:ext>
                  </a:extLst>
                </a:gridCol>
                <a:gridCol w="411747">
                  <a:extLst>
                    <a:ext uri="{9D8B030D-6E8A-4147-A177-3AD203B41FA5}">
                      <a16:colId xmlns:a16="http://schemas.microsoft.com/office/drawing/2014/main" val="990640661"/>
                    </a:ext>
                  </a:extLst>
                </a:gridCol>
              </a:tblGrid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4451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 (random E1)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17433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1119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 (randE8)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90275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59739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7401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2349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357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35031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20590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E2(rand E2)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57031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68164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36537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81540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69919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27087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AEC27BF5-BF90-4182-9410-0BCBD3FA4625}"/>
              </a:ext>
            </a:extLst>
          </p:cNvPr>
          <p:cNvGraphicFramePr>
            <a:graphicFrameLocks noGrp="1"/>
          </p:cNvGraphicFramePr>
          <p:nvPr/>
        </p:nvGraphicFramePr>
        <p:xfrm>
          <a:off x="11299788" y="3028404"/>
          <a:ext cx="379629" cy="1128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9629">
                  <a:extLst>
                    <a:ext uri="{9D8B030D-6E8A-4147-A177-3AD203B41FA5}">
                      <a16:colId xmlns:a16="http://schemas.microsoft.com/office/drawing/2014/main" val="985607854"/>
                    </a:ext>
                  </a:extLst>
                </a:gridCol>
              </a:tblGrid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52225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12105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30537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80984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9401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47611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62689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BEDF83-9D39-41A3-882B-E8160D51C658}"/>
              </a:ext>
            </a:extLst>
          </p:cNvPr>
          <p:cNvSpPr txBox="1"/>
          <p:nvPr/>
        </p:nvSpPr>
        <p:spPr>
          <a:xfrm>
            <a:off x="11195115" y="2627907"/>
            <a:ext cx="9497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Individual 1 Seq 1</a:t>
            </a:r>
          </a:p>
        </p:txBody>
      </p:sp>
      <p:graphicFrame>
        <p:nvGraphicFramePr>
          <p:cNvPr id="21" name="표 12">
            <a:extLst>
              <a:ext uri="{FF2B5EF4-FFF2-40B4-BE49-F238E27FC236}">
                <a16:creationId xmlns:a16="http://schemas.microsoft.com/office/drawing/2014/main" id="{4F74DC0C-074B-4E09-AEB8-EC0A1F4BF269}"/>
              </a:ext>
            </a:extLst>
          </p:cNvPr>
          <p:cNvGraphicFramePr>
            <a:graphicFrameLocks noGrp="1"/>
          </p:cNvGraphicFramePr>
          <p:nvPr/>
        </p:nvGraphicFramePr>
        <p:xfrm>
          <a:off x="11307692" y="4744080"/>
          <a:ext cx="371725" cy="1128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725">
                  <a:extLst>
                    <a:ext uri="{9D8B030D-6E8A-4147-A177-3AD203B41FA5}">
                      <a16:colId xmlns:a16="http://schemas.microsoft.com/office/drawing/2014/main" val="1603659243"/>
                    </a:ext>
                  </a:extLst>
                </a:gridCol>
              </a:tblGrid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18532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1622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46042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2249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6003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78523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735035"/>
                  </a:ext>
                </a:extLst>
              </a:tr>
            </a:tbl>
          </a:graphicData>
        </a:graphic>
      </p:graphicFrame>
      <p:grpSp>
        <p:nvGrpSpPr>
          <p:cNvPr id="22" name="그룹 30">
            <a:extLst>
              <a:ext uri="{FF2B5EF4-FFF2-40B4-BE49-F238E27FC236}">
                <a16:creationId xmlns:a16="http://schemas.microsoft.com/office/drawing/2014/main" id="{CD0289B2-100E-45B2-B78F-72433B49F06C}"/>
              </a:ext>
            </a:extLst>
          </p:cNvPr>
          <p:cNvGrpSpPr/>
          <p:nvPr/>
        </p:nvGrpSpPr>
        <p:grpSpPr>
          <a:xfrm>
            <a:off x="7006413" y="2456625"/>
            <a:ext cx="3892058" cy="2619349"/>
            <a:chOff x="5691288" y="668580"/>
            <a:chExt cx="3892058" cy="2619349"/>
          </a:xfrm>
        </p:grpSpPr>
        <p:cxnSp>
          <p:nvCxnSpPr>
            <p:cNvPr id="23" name="직선 화살표 연결선 7">
              <a:extLst>
                <a:ext uri="{FF2B5EF4-FFF2-40B4-BE49-F238E27FC236}">
                  <a16:creationId xmlns:a16="http://schemas.microsoft.com/office/drawing/2014/main" id="{17447CF5-B4B6-4A55-A384-AC8EB3AFAA49}"/>
                </a:ext>
              </a:extLst>
            </p:cNvPr>
            <p:cNvCxnSpPr>
              <a:cxnSpLocks/>
            </p:cNvCxnSpPr>
            <p:nvPr/>
          </p:nvCxnSpPr>
          <p:spPr>
            <a:xfrm>
              <a:off x="7126070" y="1229215"/>
              <a:ext cx="1838425" cy="3080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9">
              <a:extLst>
                <a:ext uri="{FF2B5EF4-FFF2-40B4-BE49-F238E27FC236}">
                  <a16:creationId xmlns:a16="http://schemas.microsoft.com/office/drawing/2014/main" id="{842BB505-AA12-4B3C-AB3B-11838053DAC3}"/>
                </a:ext>
              </a:extLst>
            </p:cNvPr>
            <p:cNvCxnSpPr/>
            <p:nvPr/>
          </p:nvCxnSpPr>
          <p:spPr>
            <a:xfrm>
              <a:off x="9089858" y="1555611"/>
              <a:ext cx="219075" cy="0"/>
            </a:xfrm>
            <a:prstGeom prst="straightConnector1">
              <a:avLst/>
            </a:prstGeom>
            <a:ln>
              <a:solidFill>
                <a:schemeClr val="dk1">
                  <a:alpha val="97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11">
              <a:extLst>
                <a:ext uri="{FF2B5EF4-FFF2-40B4-BE49-F238E27FC236}">
                  <a16:creationId xmlns:a16="http://schemas.microsoft.com/office/drawing/2014/main" id="{26B8E17D-713B-4E93-B887-F0428B03B528}"/>
                </a:ext>
              </a:extLst>
            </p:cNvPr>
            <p:cNvCxnSpPr>
              <a:cxnSpLocks/>
            </p:cNvCxnSpPr>
            <p:nvPr/>
          </p:nvCxnSpPr>
          <p:spPr>
            <a:xfrm>
              <a:off x="9583346" y="1603736"/>
              <a:ext cx="0" cy="89601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11760E-9F15-4756-9501-0FF2C3E58F4A}"/>
                </a:ext>
              </a:extLst>
            </p:cNvPr>
            <p:cNvSpPr txBox="1"/>
            <p:nvPr/>
          </p:nvSpPr>
          <p:spPr>
            <a:xfrm>
              <a:off x="6764148" y="1034878"/>
              <a:ext cx="71801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err="1">
                  <a:solidFill>
                    <a:srgbClr val="0070C0"/>
                  </a:solidFill>
                </a:rPr>
                <a:t>Seq</a:t>
              </a:r>
              <a:r>
                <a:rPr lang="en-US" sz="1050" b="1" dirty="0">
                  <a:solidFill>
                    <a:srgbClr val="0070C0"/>
                  </a:solidFill>
                </a:rPr>
                <a:t>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67A299-97B1-45EF-BB36-15A9A6D1BF61}"/>
                </a:ext>
              </a:extLst>
            </p:cNvPr>
            <p:cNvSpPr txBox="1"/>
            <p:nvPr/>
          </p:nvSpPr>
          <p:spPr>
            <a:xfrm>
              <a:off x="5691288" y="668580"/>
              <a:ext cx="71801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err="1">
                  <a:solidFill>
                    <a:srgbClr val="0070C0"/>
                  </a:solidFill>
                </a:rPr>
                <a:t>Seq</a:t>
              </a:r>
              <a:r>
                <a:rPr lang="en-US" sz="1050" b="1" dirty="0">
                  <a:solidFill>
                    <a:srgbClr val="0070C0"/>
                  </a:solidFill>
                </a:rPr>
                <a:t> 2</a:t>
              </a:r>
            </a:p>
          </p:txBody>
        </p:sp>
        <p:cxnSp>
          <p:nvCxnSpPr>
            <p:cNvPr id="28" name="직선 화살표 연결선 17">
              <a:extLst>
                <a:ext uri="{FF2B5EF4-FFF2-40B4-BE49-F238E27FC236}">
                  <a16:creationId xmlns:a16="http://schemas.microsoft.com/office/drawing/2014/main" id="{B53DF199-2339-43BB-B8C0-A13CF000055C}"/>
                </a:ext>
              </a:extLst>
            </p:cNvPr>
            <p:cNvCxnSpPr/>
            <p:nvPr/>
          </p:nvCxnSpPr>
          <p:spPr>
            <a:xfrm>
              <a:off x="6050293" y="945579"/>
              <a:ext cx="0" cy="3137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19">
              <a:extLst>
                <a:ext uri="{FF2B5EF4-FFF2-40B4-BE49-F238E27FC236}">
                  <a16:creationId xmlns:a16="http://schemas.microsoft.com/office/drawing/2014/main" id="{9C7053FA-9DD2-49B7-95CD-9B3EFD27F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293" y="1017459"/>
              <a:ext cx="411633" cy="241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1">
              <a:extLst>
                <a:ext uri="{FF2B5EF4-FFF2-40B4-BE49-F238E27FC236}">
                  <a16:creationId xmlns:a16="http://schemas.microsoft.com/office/drawing/2014/main" id="{E0132B5A-BBEA-4A7F-B3D0-5DA0CE5E9C73}"/>
                </a:ext>
              </a:extLst>
            </p:cNvPr>
            <p:cNvCxnSpPr/>
            <p:nvPr/>
          </p:nvCxnSpPr>
          <p:spPr>
            <a:xfrm flipH="1">
              <a:off x="6745808" y="1022582"/>
              <a:ext cx="10921" cy="3137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24">
              <a:extLst>
                <a:ext uri="{FF2B5EF4-FFF2-40B4-BE49-F238E27FC236}">
                  <a16:creationId xmlns:a16="http://schemas.microsoft.com/office/drawing/2014/main" id="{324CF2E3-83D7-41F8-8E34-B1D9836B804F}"/>
                </a:ext>
              </a:extLst>
            </p:cNvPr>
            <p:cNvCxnSpPr>
              <a:cxnSpLocks/>
            </p:cNvCxnSpPr>
            <p:nvPr/>
          </p:nvCxnSpPr>
          <p:spPr>
            <a:xfrm>
              <a:off x="6462252" y="1414039"/>
              <a:ext cx="0" cy="893205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26">
              <a:extLst>
                <a:ext uri="{FF2B5EF4-FFF2-40B4-BE49-F238E27FC236}">
                  <a16:creationId xmlns:a16="http://schemas.microsoft.com/office/drawing/2014/main" id="{34452D22-B5D6-4D87-A6A4-03CC5E40F7AE}"/>
                </a:ext>
              </a:extLst>
            </p:cNvPr>
            <p:cNvCxnSpPr/>
            <p:nvPr/>
          </p:nvCxnSpPr>
          <p:spPr>
            <a:xfrm>
              <a:off x="6698976" y="2286902"/>
              <a:ext cx="321550" cy="7905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28">
              <a:extLst>
                <a:ext uri="{FF2B5EF4-FFF2-40B4-BE49-F238E27FC236}">
                  <a16:creationId xmlns:a16="http://schemas.microsoft.com/office/drawing/2014/main" id="{7D65BC03-F771-4E84-ACFB-429506CB74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4431" y="3287929"/>
              <a:ext cx="289594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0B87769-243D-413E-99F8-9722B0273822}"/>
              </a:ext>
            </a:extLst>
          </p:cNvPr>
          <p:cNvSpPr txBox="1"/>
          <p:nvPr/>
        </p:nvSpPr>
        <p:spPr>
          <a:xfrm>
            <a:off x="7789334" y="5973404"/>
            <a:ext cx="333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 map with events 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3D2403-6357-4811-A1FA-27A4B1D0669A}"/>
              </a:ext>
            </a:extLst>
          </p:cNvPr>
          <p:cNvSpPr txBox="1"/>
          <p:nvPr/>
        </p:nvSpPr>
        <p:spPr>
          <a:xfrm>
            <a:off x="11242249" y="4345157"/>
            <a:ext cx="9497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Individual 2 Seq 2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0B57A81-6850-4831-BEF4-43B09B5C032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3193767" y="523058"/>
            <a:ext cx="606111" cy="468706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317FE1-4314-4E11-A59F-A8EB4FED607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468304" y="3714743"/>
            <a:ext cx="48034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8B992A0-674D-41A6-A48D-8F0C769D45E0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16200000" flipH="1">
            <a:off x="5566724" y="4118028"/>
            <a:ext cx="243598" cy="789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9AF89C-B915-45EF-A78D-F514D6BA350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168165" y="2243150"/>
            <a:ext cx="31108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1CEC853-23F2-4190-ADBA-8E9D173FD85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75257" y="2243150"/>
            <a:ext cx="407826" cy="6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4ACA567-8911-4B4F-B1FE-11BDF248C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180544"/>
              </p:ext>
            </p:extLst>
          </p:nvPr>
        </p:nvGraphicFramePr>
        <p:xfrm>
          <a:off x="49241" y="5494837"/>
          <a:ext cx="4247813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711">
                  <a:extLst>
                    <a:ext uri="{9D8B030D-6E8A-4147-A177-3AD203B41FA5}">
                      <a16:colId xmlns:a16="http://schemas.microsoft.com/office/drawing/2014/main" val="431343153"/>
                    </a:ext>
                  </a:extLst>
                </a:gridCol>
                <a:gridCol w="1539143">
                  <a:extLst>
                    <a:ext uri="{9D8B030D-6E8A-4147-A177-3AD203B41FA5}">
                      <a16:colId xmlns:a16="http://schemas.microsoft.com/office/drawing/2014/main" val="3132374822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627934831"/>
                    </a:ext>
                  </a:extLst>
                </a:gridCol>
                <a:gridCol w="895546">
                  <a:extLst>
                    <a:ext uri="{9D8B030D-6E8A-4147-A177-3AD203B41FA5}">
                      <a16:colId xmlns:a16="http://schemas.microsoft.com/office/drawing/2014/main" val="3993029565"/>
                    </a:ext>
                  </a:extLst>
                </a:gridCol>
              </a:tblGrid>
              <a:tr h="99919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Forest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Forest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No-forest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70312"/>
                  </a:ext>
                </a:extLst>
              </a:tr>
              <a:tr h="193959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Broad and </a:t>
                      </a:r>
                    </a:p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mixed-leaf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Needle-leaf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No-forest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859243"/>
                  </a:ext>
                </a:extLst>
              </a:tr>
              <a:tr h="99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Water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E1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E3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E5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201326"/>
                  </a:ext>
                </a:extLst>
              </a:tr>
              <a:tr h="99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No-water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E2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E4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E6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57171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B1C20ABD-5428-4606-8914-A0B324C8D392}"/>
              </a:ext>
            </a:extLst>
          </p:cNvPr>
          <p:cNvSpPr txBox="1"/>
          <p:nvPr/>
        </p:nvSpPr>
        <p:spPr>
          <a:xfrm>
            <a:off x="4587316" y="5353419"/>
            <a:ext cx="2331463" cy="98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Batang" panose="02030600000101010101" pitchFamily="18" charset="-127"/>
                <a:cs typeface="+mn-cs"/>
              </a:rPr>
              <a:t>* When individual is younger than 2 months, it moves with parent, otherwise moves separately.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78432C-038D-424F-BCE4-60CF77F650F3}"/>
              </a:ext>
            </a:extLst>
          </p:cNvPr>
          <p:cNvSpPr txBox="1"/>
          <p:nvPr/>
        </p:nvSpPr>
        <p:spPr>
          <a:xfrm>
            <a:off x="1084083" y="5156051"/>
            <a:ext cx="191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Event table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66991E-2437-44C9-A9E1-0B6E6C7B006D}"/>
              </a:ext>
            </a:extLst>
          </p:cNvPr>
          <p:cNvSpPr txBox="1"/>
          <p:nvPr/>
        </p:nvSpPr>
        <p:spPr>
          <a:xfrm>
            <a:off x="7524084" y="1738839"/>
            <a:ext cx="3478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Movement according to event sequences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F0D005-FC7A-484E-8D34-AB0CB2448B87}"/>
              </a:ext>
            </a:extLst>
          </p:cNvPr>
          <p:cNvSpPr txBox="1"/>
          <p:nvPr/>
        </p:nvSpPr>
        <p:spPr>
          <a:xfrm>
            <a:off x="2273159" y="1424094"/>
            <a:ext cx="2168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Training process</a:t>
            </a:r>
            <a:endParaRPr lang="ko-KR" alt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04A1942-A096-49D9-B3E2-692356614FA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1904453" y="3442194"/>
            <a:ext cx="578958" cy="27254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397BC7C3-004A-4B52-9B0D-B5DC97C6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BB527A8C-7FB7-4E43-BA70-16BC1D6FE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800959"/>
              </p:ext>
            </p:extLst>
          </p:nvPr>
        </p:nvGraphicFramePr>
        <p:xfrm>
          <a:off x="149253" y="3790960"/>
          <a:ext cx="2320815" cy="1270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5C6A14-7997-457E-84D0-C6FA32AFE415}"/>
              </a:ext>
            </a:extLst>
          </p:cNvPr>
          <p:cNvCxnSpPr>
            <a:cxnSpLocks/>
          </p:cNvCxnSpPr>
          <p:nvPr/>
        </p:nvCxnSpPr>
        <p:spPr>
          <a:xfrm flipH="1">
            <a:off x="1011546" y="3714744"/>
            <a:ext cx="141745" cy="56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6ED2AA-F729-44B3-A553-E2421406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/>
              <a:t>EnFRA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7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8688-65A1-45B1-886E-F2FA25E8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2" y="374544"/>
            <a:ext cx="11439787" cy="1252728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Material and Methods </a:t>
            </a:r>
            <a:br>
              <a:rPr lang="en-US" altLang="ko-KR" dirty="0"/>
            </a:br>
            <a:r>
              <a:rPr lang="en-US" altLang="ko-KR" sz="3600" dirty="0"/>
              <a:t>Traffic effect according to distance to road and traffic load</a:t>
            </a:r>
            <a:br>
              <a:rPr lang="en-US" altLang="ko-KR" sz="6000" i="1" dirty="0">
                <a:solidFill>
                  <a:prstClr val="black"/>
                </a:solidFill>
                <a:latin typeface="Cambria Math" panose="02040503050406030204" pitchFamily="18" charset="0"/>
              </a:rPr>
            </a:b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1BA1D-88DC-4166-A9B0-6627D84E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6E87-2677-41C6-B347-8E8C2628803B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3EBC-D0AD-419D-9371-80CF043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ko-KR" dirty="0" err="1"/>
              <a:t>EnFRA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9B99-D1E4-49B8-81DB-49268BE0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FEF0DBBC-2383-487D-B3AB-AA7FF6DA48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12" y="1512235"/>
                <a:ext cx="7343625" cy="2086455"/>
              </a:xfrm>
              <a:prstGeom prst="rect">
                <a:avLst/>
              </a:prstGeom>
            </p:spPr>
            <p:txBody>
              <a:bodyPr vert="horz" lIns="54864" tIns="91440" rtlCol="0">
                <a:normAutofit/>
              </a:bodyPr>
              <a:lstStyle>
                <a:lvl1pPr marL="438912" indent="-320040" algn="l" rtl="0" eaLnBrk="1" latinLnBrk="1" hangingPunct="1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indent="-274320" algn="l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/>
                  <a:buChar char="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96696" indent="-228600" algn="l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/>
                  <a:buChar char="▪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6152" indent="-182880" algn="l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/>
                  <a:buChar char="▪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indent="-182880" algn="l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Wingdings 3"/>
                  <a:buChar char=""/>
                  <a:defRPr kumimoji="0" lang="en-US" sz="20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27632" indent="-182880" algn="l" rtl="0" eaLnBrk="1" latinLnBrk="1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136" indent="-182880" algn="l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en-US" altLang="ko-KR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ko-KR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ko-KR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ko-KR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altLang="ko-KR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ko-KR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10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prstClr val="black"/>
                    </a:solidFill>
                  </a:rPr>
                  <a:t>(</a:t>
                </a:r>
                <a:r>
                  <a:rPr lang="en-US" altLang="ko-KR" sz="2000" i="1" dirty="0">
                    <a:solidFill>
                      <a:prstClr val="black"/>
                    </a:solidFill>
                  </a:rPr>
                  <a:t>t</a:t>
                </a:r>
                <a:r>
                  <a:rPr lang="en-US" altLang="ko-KR" sz="2000" dirty="0">
                    <a:solidFill>
                      <a:prstClr val="black"/>
                    </a:solidFill>
                  </a:rPr>
                  <a:t> : fixed)</a:t>
                </a:r>
                <a:endParaRPr lang="en-US" altLang="ko-KR" sz="16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lvl="1">
                  <a:buClr>
                    <a:srgbClr val="60B5CC"/>
                  </a:buClr>
                  <a:defRPr/>
                </a:pPr>
                <a:endParaRPr lang="en-US" altLang="ko-KR" sz="21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FEF0DBBC-2383-487D-B3AB-AA7FF6DA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2" y="1512235"/>
                <a:ext cx="7343625" cy="2086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A5DDE9-A97B-4BA6-9E67-E76D03A78AF1}"/>
                  </a:ext>
                </a:extLst>
              </p:cNvPr>
              <p:cNvSpPr txBox="1"/>
              <p:nvPr/>
            </p:nvSpPr>
            <p:spPr>
              <a:xfrm>
                <a:off x="418880" y="2512838"/>
                <a:ext cx="5285725" cy="1405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𝜗</m:t>
                    </m:r>
                    <m:r>
                      <a:rPr kumimoji="0" lang="en-US" altLang="ko-KR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</m:oMath>
                </a14:m>
                <a:r>
                  <a:rPr kumimoji="0" lang="en-US" altLang="ko-KR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(x, t)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: probability of arriving to nearest road at time t</a:t>
                </a:r>
              </a:p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</m:t>
                    </m:r>
                    <m:r>
                      <a: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</m:oMath>
                </a14:m>
                <a:r>
                  <a:rPr kumimoji="0" lang="en-US" altLang="ko-KR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1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: constants</a:t>
                </a:r>
              </a:p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ln</m:t>
                    </m:r>
                    <m:r>
                      <a: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⁡(</m:t>
                    </m:r>
                    <m:r>
                      <a: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𝐿𝑥</m:t>
                    </m:r>
                    <m:r>
                      <a: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ko-KR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: logarithm of traffic load at </a:t>
                </a:r>
                <a:r>
                  <a:rPr kumimoji="0" lang="en-US" altLang="ko-KR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x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(given)</a:t>
                </a:r>
              </a:p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ko-KR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1,x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: Maximum distance minus distance to road at </a:t>
                </a:r>
                <a:r>
                  <a:rPr kumimoji="0" lang="en-US" altLang="ko-KR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x</a:t>
                </a:r>
                <a:endParaRPr kumimoji="0" lang="en-US" altLang="ko-KR" sz="16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6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6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A5DDE9-A97B-4BA6-9E67-E76D03A78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80" y="2512838"/>
                <a:ext cx="5285725" cy="1405513"/>
              </a:xfrm>
              <a:prstGeom prst="rect">
                <a:avLst/>
              </a:prstGeom>
              <a:blipFill>
                <a:blip r:embed="rId3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27C5F1-59CD-49EC-B76F-BBC1C7B8266B}"/>
                  </a:ext>
                </a:extLst>
              </p:cNvPr>
              <p:cNvSpPr txBox="1"/>
              <p:nvPr/>
            </p:nvSpPr>
            <p:spPr>
              <a:xfrm>
                <a:off x="-315932" y="4917924"/>
                <a:ext cx="5670627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F(x, t)</a:t>
                </a:r>
                <a:r>
                  <a:rPr kumimoji="0" lang="en-US" altLang="ko-KR" sz="1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: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probability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of ASF transport </a:t>
                </a:r>
                <a:r>
                  <a:rPr kumimoji="0" lang="en-US" altLang="ko-KR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x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in time </a:t>
                </a:r>
                <a:r>
                  <a:rPr kumimoji="0" lang="en-US" altLang="ko-KR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t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</m:oMath>
                </a14:m>
                <a:r>
                  <a:rPr kumimoji="0" lang="en-US" altLang="ko-KR" sz="14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0" lang="en-US" altLang="ko-KR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,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</m:oMath>
                </a14:m>
                <a:r>
                  <a:rPr kumimoji="0" lang="en-US" altLang="ko-KR" sz="14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3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: constants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d</m:t>
                        </m:r>
                      </m:e>
                      <m:sub>
                        <m:r>
                          <a:rPr kumimoji="0" lang="en-US" altLang="ko-KR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2,</m:t>
                        </m:r>
                        <m:r>
                          <m:rPr>
                            <m:sty m:val="p"/>
                          </m:rPr>
                          <a:rPr kumimoji="0" lang="en-US" altLang="ko-KR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: Distance</a:t>
                </a:r>
                <a:r>
                  <a:rPr kumimoji="0" lang="en-US" altLang="ko-KR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to dairy farms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27C5F1-59CD-49EC-B76F-BBC1C7B82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5932" y="4917924"/>
                <a:ext cx="5670627" cy="778868"/>
              </a:xfrm>
              <a:prstGeom prst="rect">
                <a:avLst/>
              </a:prstGeom>
              <a:blipFill>
                <a:blip r:embed="rId4"/>
                <a:stretch>
                  <a:fillRect t="-2344"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42C25-EF91-4E44-988E-6486E6CBE1E8}"/>
                  </a:ext>
                </a:extLst>
              </p:cNvPr>
              <p:cNvSpPr txBox="1"/>
              <p:nvPr/>
            </p:nvSpPr>
            <p:spPr>
              <a:xfrm>
                <a:off x="609600" y="4333867"/>
                <a:ext cx="4130766" cy="674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latinLnBrk="0">
                  <a:defRPr/>
                </a:pP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𝐹</m:t>
                    </m:r>
                    <m:r>
                      <a:rPr kumimoji="0" lang="en-US" altLang="ko-KR" sz="2400" b="0" i="1" u="none" strike="noStrike" kern="1200" cap="none" spc="0" normalizeH="0" baseline="-2500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)=</m:t>
                    </m:r>
                    <m:f>
                      <m:f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ko-KR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42C25-EF91-4E44-988E-6486E6CBE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333867"/>
                <a:ext cx="4130766" cy="674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73F28E8-635D-47AB-8C80-A13591F8D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397" y="2225579"/>
            <a:ext cx="5486479" cy="3661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0EE35C-41AD-47BB-BA06-385AF9994463}"/>
              </a:ext>
            </a:extLst>
          </p:cNvPr>
          <p:cNvSpPr txBox="1"/>
          <p:nvPr/>
        </p:nvSpPr>
        <p:spPr>
          <a:xfrm>
            <a:off x="7286612" y="5910177"/>
            <a:ext cx="4435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Functions and parameters window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97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00C4F-4A06-423A-8087-A2AFE1AD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Material and Methods: </a:t>
            </a:r>
            <a:br>
              <a:rPr lang="en-US" altLang="ko-KR" sz="2400" dirty="0"/>
            </a:br>
            <a:r>
              <a:rPr lang="en-US" altLang="ko-KR" dirty="0"/>
              <a:t>Passing through Fence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8D0D2-D8A1-49A1-A2A9-74EB2C12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DD15F4-4F7D-4CC1-BF67-86A5E1A3824C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2022-01-20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C2F88-5B56-419A-A111-3E70BE72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EnFRA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37932-67DD-4164-9C01-0275A7E9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F2494-EB86-4330-9049-6CB11CE0A52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D7EAEF06-DF84-4793-B85B-DB859A060853}"/>
              </a:ext>
            </a:extLst>
          </p:cNvPr>
          <p:cNvGrpSpPr/>
          <p:nvPr/>
        </p:nvGrpSpPr>
        <p:grpSpPr>
          <a:xfrm>
            <a:off x="2311603" y="1993845"/>
            <a:ext cx="7055135" cy="4188301"/>
            <a:chOff x="3071784" y="936151"/>
            <a:chExt cx="6048431" cy="4408205"/>
          </a:xfrm>
        </p:grpSpPr>
        <p:grpSp>
          <p:nvGrpSpPr>
            <p:cNvPr id="8" name="Group 22">
              <a:extLst>
                <a:ext uri="{FF2B5EF4-FFF2-40B4-BE49-F238E27FC236}">
                  <a16:creationId xmlns:a16="http://schemas.microsoft.com/office/drawing/2014/main" id="{E15744EC-29C9-47CD-B849-B236632DF0F5}"/>
                </a:ext>
              </a:extLst>
            </p:cNvPr>
            <p:cNvGrpSpPr/>
            <p:nvPr/>
          </p:nvGrpSpPr>
          <p:grpSpPr>
            <a:xfrm>
              <a:off x="3071784" y="936151"/>
              <a:ext cx="6048431" cy="4408205"/>
              <a:chOff x="3071784" y="936151"/>
              <a:chExt cx="6048431" cy="4408205"/>
            </a:xfrm>
          </p:grpSpPr>
          <p:grpSp>
            <p:nvGrpSpPr>
              <p:cNvPr id="10" name="Group 25">
                <a:extLst>
                  <a:ext uri="{FF2B5EF4-FFF2-40B4-BE49-F238E27FC236}">
                    <a16:creationId xmlns:a16="http://schemas.microsoft.com/office/drawing/2014/main" id="{468A40DD-5ACA-48BA-B77F-E54162BF8392}"/>
                  </a:ext>
                </a:extLst>
              </p:cNvPr>
              <p:cNvGrpSpPr/>
              <p:nvPr/>
            </p:nvGrpSpPr>
            <p:grpSpPr>
              <a:xfrm>
                <a:off x="3071784" y="936151"/>
                <a:ext cx="6048431" cy="4408205"/>
                <a:chOff x="1936678" y="856252"/>
                <a:chExt cx="6048431" cy="4408205"/>
              </a:xfrm>
            </p:grpSpPr>
            <p:grpSp>
              <p:nvGrpSpPr>
                <p:cNvPr id="13" name="Group 28">
                  <a:extLst>
                    <a:ext uri="{FF2B5EF4-FFF2-40B4-BE49-F238E27FC236}">
                      <a16:creationId xmlns:a16="http://schemas.microsoft.com/office/drawing/2014/main" id="{0F5472E7-195B-49B5-9384-5AF15E3B42CE}"/>
                    </a:ext>
                  </a:extLst>
                </p:cNvPr>
                <p:cNvGrpSpPr/>
                <p:nvPr/>
              </p:nvGrpSpPr>
              <p:grpSpPr>
                <a:xfrm>
                  <a:off x="1936678" y="856252"/>
                  <a:ext cx="6048431" cy="4408205"/>
                  <a:chOff x="2221930" y="830338"/>
                  <a:chExt cx="6048431" cy="4081956"/>
                </a:xfrm>
              </p:grpSpPr>
              <p:grpSp>
                <p:nvGrpSpPr>
                  <p:cNvPr id="20" name="Group 35">
                    <a:extLst>
                      <a:ext uri="{FF2B5EF4-FFF2-40B4-BE49-F238E27FC236}">
                        <a16:creationId xmlns:a16="http://schemas.microsoft.com/office/drawing/2014/main" id="{079D98AF-6676-4F6C-9232-DAE0B4E86F86}"/>
                      </a:ext>
                    </a:extLst>
                  </p:cNvPr>
                  <p:cNvGrpSpPr/>
                  <p:nvPr/>
                </p:nvGrpSpPr>
                <p:grpSpPr>
                  <a:xfrm>
                    <a:off x="2221930" y="830338"/>
                    <a:ext cx="6048431" cy="4081956"/>
                    <a:chOff x="2221930" y="830338"/>
                    <a:chExt cx="6048431" cy="4081956"/>
                  </a:xfrm>
                </p:grpSpPr>
                <p:grpSp>
                  <p:nvGrpSpPr>
                    <p:cNvPr id="29" name="Group 44">
                      <a:extLst>
                        <a:ext uri="{FF2B5EF4-FFF2-40B4-BE49-F238E27FC236}">
                          <a16:creationId xmlns:a16="http://schemas.microsoft.com/office/drawing/2014/main" id="{A252BD5D-9629-416B-90CA-15E3A4CA0A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21930" y="830338"/>
                      <a:ext cx="5805996" cy="4081956"/>
                      <a:chOff x="2150909" y="1496163"/>
                      <a:chExt cx="5805996" cy="4081956"/>
                    </a:xfrm>
                  </p:grpSpPr>
                  <p:sp>
                    <p:nvSpPr>
                      <p:cNvPr id="49" name="Rectangle 64">
                        <a:extLst>
                          <a:ext uri="{FF2B5EF4-FFF2-40B4-BE49-F238E27FC236}">
                            <a16:creationId xmlns:a16="http://schemas.microsoft.com/office/drawing/2014/main" id="{89C5C8FB-0058-4119-B58D-73F8C2E433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0909" y="1496163"/>
                        <a:ext cx="5805996" cy="4081956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50" name="Freeform: Shape 65">
                        <a:extLst>
                          <a:ext uri="{FF2B5EF4-FFF2-40B4-BE49-F238E27FC236}">
                            <a16:creationId xmlns:a16="http://schemas.microsoft.com/office/drawing/2014/main" id="{23324725-7B75-49C4-80B3-FA8A2222C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3705" y="2334827"/>
                        <a:ext cx="5344358" cy="1802167"/>
                      </a:xfrm>
                      <a:custGeom>
                        <a:avLst/>
                        <a:gdLst>
                          <a:gd name="connsiteX0" fmla="*/ 0 w 5344358"/>
                          <a:gd name="connsiteY0" fmla="*/ 1802167 h 1802167"/>
                          <a:gd name="connsiteX1" fmla="*/ 71022 w 5344358"/>
                          <a:gd name="connsiteY1" fmla="*/ 1669002 h 1802167"/>
                          <a:gd name="connsiteX2" fmla="*/ 133165 w 5344358"/>
                          <a:gd name="connsiteY2" fmla="*/ 1606858 h 1802167"/>
                          <a:gd name="connsiteX3" fmla="*/ 221942 w 5344358"/>
                          <a:gd name="connsiteY3" fmla="*/ 1509204 h 1802167"/>
                          <a:gd name="connsiteX4" fmla="*/ 372862 w 5344358"/>
                          <a:gd name="connsiteY4" fmla="*/ 1411550 h 1802167"/>
                          <a:gd name="connsiteX5" fmla="*/ 506027 w 5344358"/>
                          <a:gd name="connsiteY5" fmla="*/ 1349406 h 1802167"/>
                          <a:gd name="connsiteX6" fmla="*/ 674703 w 5344358"/>
                          <a:gd name="connsiteY6" fmla="*/ 1358284 h 1802167"/>
                          <a:gd name="connsiteX7" fmla="*/ 763480 w 5344358"/>
                          <a:gd name="connsiteY7" fmla="*/ 1402672 h 1802167"/>
                          <a:gd name="connsiteX8" fmla="*/ 870012 w 5344358"/>
                          <a:gd name="connsiteY8" fmla="*/ 1429305 h 1802167"/>
                          <a:gd name="connsiteX9" fmla="*/ 994299 w 5344358"/>
                          <a:gd name="connsiteY9" fmla="*/ 1464816 h 1802167"/>
                          <a:gd name="connsiteX10" fmla="*/ 1056443 w 5344358"/>
                          <a:gd name="connsiteY10" fmla="*/ 1473693 h 1802167"/>
                          <a:gd name="connsiteX11" fmla="*/ 1367161 w 5344358"/>
                          <a:gd name="connsiteY11" fmla="*/ 1491449 h 1802167"/>
                          <a:gd name="connsiteX12" fmla="*/ 3204839 w 5344358"/>
                          <a:gd name="connsiteY12" fmla="*/ 1482571 h 1802167"/>
                          <a:gd name="connsiteX13" fmla="*/ 3861787 w 5344358"/>
                          <a:gd name="connsiteY13" fmla="*/ 1358284 h 1802167"/>
                          <a:gd name="connsiteX14" fmla="*/ 4012707 w 5344358"/>
                          <a:gd name="connsiteY14" fmla="*/ 1313895 h 1802167"/>
                          <a:gd name="connsiteX15" fmla="*/ 4261282 w 5344358"/>
                          <a:gd name="connsiteY15" fmla="*/ 1198486 h 1802167"/>
                          <a:gd name="connsiteX16" fmla="*/ 4367814 w 5344358"/>
                          <a:gd name="connsiteY16" fmla="*/ 1118587 h 1802167"/>
                          <a:gd name="connsiteX17" fmla="*/ 4509857 w 5344358"/>
                          <a:gd name="connsiteY17" fmla="*/ 1003177 h 1802167"/>
                          <a:gd name="connsiteX18" fmla="*/ 4554245 w 5344358"/>
                          <a:gd name="connsiteY18" fmla="*/ 967666 h 1802167"/>
                          <a:gd name="connsiteX19" fmla="*/ 4607511 w 5344358"/>
                          <a:gd name="connsiteY19" fmla="*/ 896645 h 1802167"/>
                          <a:gd name="connsiteX20" fmla="*/ 4722921 w 5344358"/>
                          <a:gd name="connsiteY20" fmla="*/ 763480 h 1802167"/>
                          <a:gd name="connsiteX21" fmla="*/ 4767309 w 5344358"/>
                          <a:gd name="connsiteY21" fmla="*/ 710214 h 1802167"/>
                          <a:gd name="connsiteX22" fmla="*/ 4873841 w 5344358"/>
                          <a:gd name="connsiteY22" fmla="*/ 603682 h 1802167"/>
                          <a:gd name="connsiteX23" fmla="*/ 4953740 w 5344358"/>
                          <a:gd name="connsiteY23" fmla="*/ 470517 h 1802167"/>
                          <a:gd name="connsiteX24" fmla="*/ 5078027 w 5344358"/>
                          <a:gd name="connsiteY24" fmla="*/ 284086 h 1802167"/>
                          <a:gd name="connsiteX25" fmla="*/ 5157926 w 5344358"/>
                          <a:gd name="connsiteY25" fmla="*/ 186431 h 1802167"/>
                          <a:gd name="connsiteX26" fmla="*/ 5299969 w 5344358"/>
                          <a:gd name="connsiteY26" fmla="*/ 53266 h 1802167"/>
                          <a:gd name="connsiteX27" fmla="*/ 5344358 w 5344358"/>
                          <a:gd name="connsiteY27" fmla="*/ 0 h 18021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</a:cxnLst>
                        <a:rect l="l" t="t" r="r" b="b"/>
                        <a:pathLst>
                          <a:path w="5344358" h="1802167">
                            <a:moveTo>
                              <a:pt x="0" y="1802167"/>
                            </a:moveTo>
                            <a:cubicBezTo>
                              <a:pt x="22027" y="1747101"/>
                              <a:pt x="28064" y="1725178"/>
                              <a:pt x="71022" y="1669002"/>
                            </a:cubicBezTo>
                            <a:cubicBezTo>
                              <a:pt x="88817" y="1645731"/>
                              <a:pt x="113459" y="1628534"/>
                              <a:pt x="133165" y="1606858"/>
                            </a:cubicBezTo>
                            <a:cubicBezTo>
                              <a:pt x="172969" y="1563073"/>
                              <a:pt x="158059" y="1551792"/>
                              <a:pt x="221942" y="1509204"/>
                            </a:cubicBezTo>
                            <a:cubicBezTo>
                              <a:pt x="251207" y="1489694"/>
                              <a:pt x="339118" y="1429956"/>
                              <a:pt x="372862" y="1411550"/>
                            </a:cubicBezTo>
                            <a:cubicBezTo>
                              <a:pt x="481228" y="1352442"/>
                              <a:pt x="434545" y="1367277"/>
                              <a:pt x="506027" y="1349406"/>
                            </a:cubicBezTo>
                            <a:cubicBezTo>
                              <a:pt x="562252" y="1352365"/>
                              <a:pt x="619568" y="1346877"/>
                              <a:pt x="674703" y="1358284"/>
                            </a:cubicBezTo>
                            <a:cubicBezTo>
                              <a:pt x="707102" y="1364987"/>
                              <a:pt x="732644" y="1390681"/>
                              <a:pt x="763480" y="1402672"/>
                            </a:cubicBezTo>
                            <a:cubicBezTo>
                              <a:pt x="816718" y="1423375"/>
                              <a:pt x="825638" y="1414514"/>
                              <a:pt x="870012" y="1429305"/>
                            </a:cubicBezTo>
                            <a:cubicBezTo>
                              <a:pt x="920773" y="1446225"/>
                              <a:pt x="938571" y="1453670"/>
                              <a:pt x="994299" y="1464816"/>
                            </a:cubicBezTo>
                            <a:cubicBezTo>
                              <a:pt x="1014818" y="1468920"/>
                              <a:pt x="1035680" y="1471098"/>
                              <a:pt x="1056443" y="1473693"/>
                            </a:cubicBezTo>
                            <a:cubicBezTo>
                              <a:pt x="1187774" y="1490109"/>
                              <a:pt x="1181669" y="1484314"/>
                              <a:pt x="1367161" y="1491449"/>
                            </a:cubicBezTo>
                            <a:cubicBezTo>
                              <a:pt x="2069069" y="1602276"/>
                              <a:pt x="1639432" y="1544636"/>
                              <a:pt x="3204839" y="1482571"/>
                            </a:cubicBezTo>
                            <a:cubicBezTo>
                              <a:pt x="3432797" y="1473533"/>
                              <a:pt x="3644578" y="1422170"/>
                              <a:pt x="3861787" y="1358284"/>
                            </a:cubicBezTo>
                            <a:cubicBezTo>
                              <a:pt x="3912094" y="1343488"/>
                              <a:pt x="3963259" y="1331347"/>
                              <a:pt x="4012707" y="1313895"/>
                            </a:cubicBezTo>
                            <a:cubicBezTo>
                              <a:pt x="4085411" y="1288235"/>
                              <a:pt x="4192541" y="1243317"/>
                              <a:pt x="4261282" y="1198486"/>
                            </a:cubicBezTo>
                            <a:cubicBezTo>
                              <a:pt x="4298462" y="1174238"/>
                              <a:pt x="4332911" y="1146011"/>
                              <a:pt x="4367814" y="1118587"/>
                            </a:cubicBezTo>
                            <a:cubicBezTo>
                              <a:pt x="4415784" y="1080896"/>
                              <a:pt x="4462440" y="1041562"/>
                              <a:pt x="4509857" y="1003177"/>
                            </a:cubicBezTo>
                            <a:cubicBezTo>
                              <a:pt x="4524584" y="991255"/>
                              <a:pt x="4542876" y="982825"/>
                              <a:pt x="4554245" y="967666"/>
                            </a:cubicBezTo>
                            <a:cubicBezTo>
                              <a:pt x="4572000" y="943992"/>
                              <a:pt x="4588664" y="919459"/>
                              <a:pt x="4607511" y="896645"/>
                            </a:cubicBezTo>
                            <a:cubicBezTo>
                              <a:pt x="4644921" y="851360"/>
                              <a:pt x="4684694" y="808078"/>
                              <a:pt x="4722921" y="763480"/>
                            </a:cubicBezTo>
                            <a:cubicBezTo>
                              <a:pt x="4737962" y="745932"/>
                              <a:pt x="4750966" y="726557"/>
                              <a:pt x="4767309" y="710214"/>
                            </a:cubicBezTo>
                            <a:lnTo>
                              <a:pt x="4873841" y="603682"/>
                            </a:lnTo>
                            <a:cubicBezTo>
                              <a:pt x="4922304" y="490600"/>
                              <a:pt x="4873594" y="590737"/>
                              <a:pt x="4953740" y="470517"/>
                            </a:cubicBezTo>
                            <a:cubicBezTo>
                              <a:pt x="5051582" y="323753"/>
                              <a:pt x="4990248" y="395273"/>
                              <a:pt x="5078027" y="284086"/>
                            </a:cubicBezTo>
                            <a:cubicBezTo>
                              <a:pt x="5104088" y="251075"/>
                              <a:pt x="5124279" y="211666"/>
                              <a:pt x="5157926" y="186431"/>
                            </a:cubicBezTo>
                            <a:cubicBezTo>
                              <a:pt x="5233614" y="129666"/>
                              <a:pt x="5182971" y="170263"/>
                              <a:pt x="5299969" y="53266"/>
                            </a:cubicBezTo>
                            <a:cubicBezTo>
                              <a:pt x="5340160" y="13075"/>
                              <a:pt x="5327993" y="32729"/>
                              <a:pt x="5344358" y="0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1" name="Oval 66">
                        <a:extLst>
                          <a:ext uri="{FF2B5EF4-FFF2-40B4-BE49-F238E27FC236}">
                            <a16:creationId xmlns:a16="http://schemas.microsoft.com/office/drawing/2014/main" id="{A2321143-04D3-40BB-9192-E772F3EF9F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98811" y="2104007"/>
                        <a:ext cx="186431" cy="15979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2" name="Oval 67">
                        <a:extLst>
                          <a:ext uri="{FF2B5EF4-FFF2-40B4-BE49-F238E27FC236}">
                            <a16:creationId xmlns:a16="http://schemas.microsoft.com/office/drawing/2014/main" id="{84140454-FF30-4CF9-BCC2-DCF8ABE46D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70693" y="4459980"/>
                        <a:ext cx="186431" cy="15979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Oval 68">
                        <a:extLst>
                          <a:ext uri="{FF2B5EF4-FFF2-40B4-BE49-F238E27FC236}">
                            <a16:creationId xmlns:a16="http://schemas.microsoft.com/office/drawing/2014/main" id="{B7D0D7D2-1995-4F5B-81B6-DD6FE5B37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26605" y="3022196"/>
                        <a:ext cx="186431" cy="15979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4" name="Oval 69">
                        <a:extLst>
                          <a:ext uri="{FF2B5EF4-FFF2-40B4-BE49-F238E27FC236}">
                            <a16:creationId xmlns:a16="http://schemas.microsoft.com/office/drawing/2014/main" id="{5F1EFF4A-864C-4BF8-9154-E3D226C4FA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42804" y="4802818"/>
                        <a:ext cx="186431" cy="15979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Oval 70">
                        <a:extLst>
                          <a:ext uri="{FF2B5EF4-FFF2-40B4-BE49-F238E27FC236}">
                            <a16:creationId xmlns:a16="http://schemas.microsoft.com/office/drawing/2014/main" id="{28BE1BCF-980E-4116-8A1E-477A2C29B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7335" y="3229722"/>
                        <a:ext cx="186431" cy="15979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A2E41DD8-5647-45B9-9CBF-B17BED0A09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09527" y="1438182"/>
                      <a:ext cx="70429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x</a:t>
                      </a:r>
                      <a:r>
                        <a:rPr lang="en-US" altLang="ko-KR" sz="1000" baseline="-25000" dirty="0"/>
                        <a:t>11</a:t>
                      </a:r>
                      <a:r>
                        <a:rPr lang="en-US" altLang="ko-KR" sz="1000" dirty="0"/>
                        <a:t>,y</a:t>
                      </a:r>
                      <a:r>
                        <a:rPr lang="en-US" altLang="ko-KR" sz="1000" baseline="-25000" dirty="0"/>
                        <a:t>11</a:t>
                      </a:r>
                      <a:endParaRPr lang="ko-KR" altLang="en-US" sz="1000" baseline="-25000" dirty="0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25192C6-F761-4A84-B08B-3B9470B9A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36713" y="2105775"/>
                      <a:ext cx="70429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x</a:t>
                      </a:r>
                      <a:r>
                        <a:rPr lang="en-US" altLang="ko-KR" sz="1000" baseline="-25000" dirty="0"/>
                        <a:t>12</a:t>
                      </a:r>
                      <a:r>
                        <a:rPr lang="en-US" altLang="ko-KR" sz="1000" dirty="0"/>
                        <a:t>,y</a:t>
                      </a:r>
                      <a:r>
                        <a:rPr lang="en-US" altLang="ko-KR" sz="1000" baseline="-25000" dirty="0"/>
                        <a:t>12</a:t>
                      </a:r>
                      <a:endParaRPr lang="ko-KR" altLang="en-US" sz="1000" baseline="-25000" dirty="0"/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0939881C-2DB6-4078-8AFD-BCA861797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29394" y="2277603"/>
                      <a:ext cx="839643" cy="2697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x</a:t>
                      </a:r>
                      <a:r>
                        <a:rPr lang="en-US" altLang="ko-KR" sz="1000" baseline="-25000" dirty="0"/>
                        <a:t>22</a:t>
                      </a:r>
                      <a:r>
                        <a:rPr lang="en-US" altLang="ko-KR" sz="1000" dirty="0"/>
                        <a:t>,y</a:t>
                      </a:r>
                      <a:r>
                        <a:rPr lang="en-US" altLang="ko-KR" sz="1000" baseline="-25000" dirty="0"/>
                        <a:t>curve</a:t>
                      </a:r>
                      <a:endParaRPr lang="ko-KR" altLang="en-US" sz="1000" baseline="-25000" dirty="0"/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87ED42D-0FE4-4FE5-A969-8E030C8158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8107" y="4296791"/>
                      <a:ext cx="70429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x</a:t>
                      </a:r>
                      <a:r>
                        <a:rPr lang="en-US" altLang="ko-KR" sz="1000" baseline="-25000" dirty="0"/>
                        <a:t>21</a:t>
                      </a:r>
                      <a:r>
                        <a:rPr lang="en-US" altLang="ko-KR" sz="1000" dirty="0"/>
                        <a:t>,y</a:t>
                      </a:r>
                      <a:r>
                        <a:rPr lang="en-US" altLang="ko-KR" sz="1000" baseline="-25000" dirty="0"/>
                        <a:t>21</a:t>
                      </a:r>
                      <a:endParaRPr lang="ko-KR" altLang="en-US" sz="1000" baseline="-25000" dirty="0"/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04EA9F7-B851-4111-A515-22C5232C42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60135" y="3782622"/>
                      <a:ext cx="70429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x</a:t>
                      </a:r>
                      <a:r>
                        <a:rPr lang="en-US" altLang="ko-KR" sz="1000" baseline="-25000" dirty="0"/>
                        <a:t>22</a:t>
                      </a:r>
                      <a:r>
                        <a:rPr lang="en-US" altLang="ko-KR" sz="1000" dirty="0"/>
                        <a:t>,y</a:t>
                      </a:r>
                      <a:r>
                        <a:rPr lang="en-US" altLang="ko-KR" sz="1000" baseline="-25000" dirty="0"/>
                        <a:t>22</a:t>
                      </a:r>
                      <a:endParaRPr lang="ko-KR" altLang="en-US" sz="1000" baseline="-25000" dirty="0"/>
                    </a:p>
                  </p:txBody>
                </p:sp>
                <p:cxnSp>
                  <p:nvCxnSpPr>
                    <p:cNvPr id="35" name="Straight Connector 50">
                      <a:extLst>
                        <a:ext uri="{FF2B5EF4-FFF2-40B4-BE49-F238E27FC236}">
                          <a16:creationId xmlns:a16="http://schemas.microsoft.com/office/drawing/2014/main" id="{CECD1018-1DCB-4EC0-9F43-C5214D2EEA2A}"/>
                        </a:ext>
                      </a:extLst>
                    </p:cNvPr>
                    <p:cNvCxnSpPr>
                      <a:cxnSpLocks/>
                      <a:stCxn id="21" idx="4"/>
                    </p:cNvCxnSpPr>
                    <p:nvPr/>
                  </p:nvCxnSpPr>
                  <p:spPr>
                    <a:xfrm flipV="1">
                      <a:off x="4525387" y="3204840"/>
                      <a:ext cx="0" cy="47807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A67C9C99-C728-44F4-B10D-15FD62F895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7516" y="2874145"/>
                      <a:ext cx="70429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x</a:t>
                      </a:r>
                      <a:r>
                        <a:rPr lang="en-US" altLang="ko-KR" sz="1000" baseline="-25000" dirty="0"/>
                        <a:t>12</a:t>
                      </a:r>
                      <a:r>
                        <a:rPr lang="en-US" altLang="ko-KR" sz="1000" dirty="0"/>
                        <a:t>,y</a:t>
                      </a:r>
                      <a:r>
                        <a:rPr lang="en-US" altLang="ko-KR" sz="1000" baseline="-25000" dirty="0"/>
                        <a:t>curve</a:t>
                      </a:r>
                      <a:endParaRPr lang="ko-KR" altLang="en-US" sz="1000" baseline="-25000" dirty="0"/>
                    </a:p>
                  </p:txBody>
                </p:sp>
                <p:cxnSp>
                  <p:nvCxnSpPr>
                    <p:cNvPr id="37" name="Straight Connector 52">
                      <a:extLst>
                        <a:ext uri="{FF2B5EF4-FFF2-40B4-BE49-F238E27FC236}">
                          <a16:creationId xmlns:a16="http://schemas.microsoft.com/office/drawing/2014/main" id="{DF4663E0-1F50-4ED2-BA8F-03B7B03B09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14953" y="2694123"/>
                      <a:ext cx="19977" cy="110776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" name="Oval 53">
                      <a:extLst>
                        <a:ext uri="{FF2B5EF4-FFF2-40B4-BE49-F238E27FC236}">
                          <a16:creationId xmlns:a16="http://schemas.microsoft.com/office/drawing/2014/main" id="{82FC01A4-DADB-4015-89B9-1263D33714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4628" y="3124941"/>
                      <a:ext cx="186431" cy="15979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9" name="Straight Connector 54">
                      <a:extLst>
                        <a:ext uri="{FF2B5EF4-FFF2-40B4-BE49-F238E27FC236}">
                          <a16:creationId xmlns:a16="http://schemas.microsoft.com/office/drawing/2014/main" id="{D06C50E4-0A03-412C-A590-51579C8731A8}"/>
                        </a:ext>
                      </a:extLst>
                    </p:cNvPr>
                    <p:cNvCxnSpPr>
                      <a:cxnSpLocks/>
                      <a:stCxn id="54" idx="6"/>
                      <a:endCxn id="52" idx="3"/>
                    </p:cNvCxnSpPr>
                    <p:nvPr/>
                  </p:nvCxnSpPr>
                  <p:spPr>
                    <a:xfrm flipV="1">
                      <a:off x="3900256" y="3930551"/>
                      <a:ext cx="3068760" cy="28634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55">
                      <a:extLst>
                        <a:ext uri="{FF2B5EF4-FFF2-40B4-BE49-F238E27FC236}">
                          <a16:creationId xmlns:a16="http://schemas.microsoft.com/office/drawing/2014/main" id="{AE2097CC-9481-460F-BC96-8A35BDC6542A}"/>
                        </a:ext>
                      </a:extLst>
                    </p:cNvPr>
                    <p:cNvCxnSpPr>
                      <a:cxnSpLocks/>
                      <a:stCxn id="53" idx="1"/>
                      <a:endCxn id="51" idx="5"/>
                    </p:cNvCxnSpPr>
                    <p:nvPr/>
                  </p:nvCxnSpPr>
                  <p:spPr>
                    <a:xfrm flipH="1" flipV="1">
                      <a:off x="2928961" y="1574578"/>
                      <a:ext cx="2195967" cy="80519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4E3C6E1-779C-4F5D-9FC0-13B87747A4CB}"/>
                        </a:ext>
                      </a:extLst>
                    </p:cNvPr>
                    <p:cNvSpPr txBox="1"/>
                    <p:nvPr/>
                  </p:nvSpPr>
                  <p:spPr>
                    <a:xfrm rot="1295667">
                      <a:off x="3810579" y="1802863"/>
                      <a:ext cx="141266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Moved distance </a:t>
                      </a:r>
                      <a:r>
                        <a:rPr lang="en-US" altLang="ko-KR" sz="1000" dirty="0">
                          <a:sym typeface="Wingdings" panose="05000000000000000000" pitchFamily="2" charset="2"/>
                        </a:rPr>
                        <a:t></a:t>
                      </a:r>
                      <a:endParaRPr lang="ko-KR" altLang="en-US" sz="1000" dirty="0"/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B67D1233-9C94-4D9C-BEF7-824CE479AF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6064" y="1503330"/>
                      <a:ext cx="70429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Fence</a:t>
                      </a:r>
                      <a:endParaRPr lang="ko-KR" altLang="en-US" sz="1000" dirty="0"/>
                    </a:p>
                  </p:txBody>
                </p:sp>
                <p:cxnSp>
                  <p:nvCxnSpPr>
                    <p:cNvPr id="43" name="Straight Connector 58">
                      <a:extLst>
                        <a:ext uri="{FF2B5EF4-FFF2-40B4-BE49-F238E27FC236}">
                          <a16:creationId xmlns:a16="http://schemas.microsoft.com/office/drawing/2014/main" id="{8B0387B8-F723-4A4A-ACD3-62C8D0390561}"/>
                        </a:ext>
                      </a:extLst>
                    </p:cNvPr>
                    <p:cNvCxnSpPr>
                      <a:cxnSpLocks/>
                      <a:stCxn id="50" idx="11"/>
                    </p:cNvCxnSpPr>
                    <p:nvPr/>
                  </p:nvCxnSpPr>
                  <p:spPr>
                    <a:xfrm>
                      <a:off x="3781887" y="3160451"/>
                      <a:ext cx="22933" cy="1037801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59">
                      <a:extLst>
                        <a:ext uri="{FF2B5EF4-FFF2-40B4-BE49-F238E27FC236}">
                          <a16:creationId xmlns:a16="http://schemas.microsoft.com/office/drawing/2014/main" id="{EB91E430-F9E7-444F-BAD8-F20A628C74EF}"/>
                        </a:ext>
                      </a:extLst>
                    </p:cNvPr>
                    <p:cNvCxnSpPr>
                      <a:cxnSpLocks/>
                      <a:endCxn id="50" idx="5"/>
                    </p:cNvCxnSpPr>
                    <p:nvPr/>
                  </p:nvCxnSpPr>
                  <p:spPr>
                    <a:xfrm>
                      <a:off x="2885243" y="1624614"/>
                      <a:ext cx="35510" cy="139379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F3F4E13-0F85-4EAA-97B1-7499621CE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2887" y="2685794"/>
                      <a:ext cx="70429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X</a:t>
                      </a:r>
                      <a:r>
                        <a:rPr lang="en-US" altLang="ko-KR" sz="1000" baseline="-25000" dirty="0"/>
                        <a:t>1</a:t>
                      </a:r>
                      <a:r>
                        <a:rPr lang="en-US" altLang="ko-KR" sz="1000" dirty="0"/>
                        <a:t>,y</a:t>
                      </a:r>
                      <a:r>
                        <a:rPr lang="en-US" altLang="ko-KR" sz="1000" baseline="-25000" dirty="0"/>
                        <a:t>curve</a:t>
                      </a:r>
                      <a:endParaRPr lang="ko-KR" altLang="en-US" sz="1000" baseline="-25000" dirty="0"/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F1FD2A3F-4CDD-473A-8BE9-7B5F4EF2EB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15430" y="2871315"/>
                      <a:ext cx="820035" cy="2697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dirty="0"/>
                        <a:t>x</a:t>
                      </a:r>
                      <a:r>
                        <a:rPr lang="en-US" altLang="ko-KR" sz="1000" baseline="-25000" dirty="0"/>
                        <a:t>21</a:t>
                      </a:r>
                      <a:r>
                        <a:rPr lang="en-US" altLang="ko-KR" sz="1000" dirty="0"/>
                        <a:t>,y</a:t>
                      </a:r>
                      <a:r>
                        <a:rPr lang="en-US" altLang="ko-KR" sz="1000" baseline="-25000" dirty="0"/>
                        <a:t>curve</a:t>
                      </a:r>
                      <a:endParaRPr lang="ko-KR" altLang="en-US" sz="1000" baseline="-25000" dirty="0"/>
                    </a:p>
                  </p:txBody>
                </p:sp>
                <p:sp>
                  <p:nvSpPr>
                    <p:cNvPr id="47" name="Oval 62">
                      <a:extLst>
                        <a:ext uri="{FF2B5EF4-FFF2-40B4-BE49-F238E27FC236}">
                          <a16:creationId xmlns:a16="http://schemas.microsoft.com/office/drawing/2014/main" id="{AEBF93A3-6EEE-45D1-AF94-B0A551B92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1628" y="3117537"/>
                      <a:ext cx="186431" cy="15979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8" name="Oval 63">
                      <a:extLst>
                        <a:ext uri="{FF2B5EF4-FFF2-40B4-BE49-F238E27FC236}">
                          <a16:creationId xmlns:a16="http://schemas.microsoft.com/office/drawing/2014/main" id="{4C5287A6-7FC4-41DA-8A44-C96C501FE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1064" y="2965143"/>
                      <a:ext cx="186431" cy="15979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1" name="Oval 36">
                    <a:extLst>
                      <a:ext uri="{FF2B5EF4-FFF2-40B4-BE49-F238E27FC236}">
                        <a16:creationId xmlns:a16="http://schemas.microsoft.com/office/drawing/2014/main" id="{455AC70A-A665-40F1-8A34-1B6EB7389C70}"/>
                      </a:ext>
                    </a:extLst>
                  </p:cNvPr>
                  <p:cNvSpPr/>
                  <p:nvPr/>
                </p:nvSpPr>
                <p:spPr>
                  <a:xfrm>
                    <a:off x="4432171" y="3523117"/>
                    <a:ext cx="186431" cy="15979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2" name="Straight Connector 37">
                    <a:extLst>
                      <a:ext uri="{FF2B5EF4-FFF2-40B4-BE49-F238E27FC236}">
                        <a16:creationId xmlns:a16="http://schemas.microsoft.com/office/drawing/2014/main" id="{9C3E67AD-52B6-4B56-9B57-37989D09267B}"/>
                      </a:ext>
                    </a:extLst>
                  </p:cNvPr>
                  <p:cNvCxnSpPr>
                    <a:cxnSpLocks/>
                    <a:stCxn id="21" idx="0"/>
                    <a:endCxn id="51" idx="5"/>
                  </p:cNvCxnSpPr>
                  <p:nvPr/>
                </p:nvCxnSpPr>
                <p:spPr>
                  <a:xfrm flipH="1" flipV="1">
                    <a:off x="2928961" y="1574578"/>
                    <a:ext cx="1596426" cy="1948539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1933D78-E18E-4F9B-9C43-2434BB68BE78}"/>
                      </a:ext>
                    </a:extLst>
                  </p:cNvPr>
                  <p:cNvSpPr txBox="1"/>
                  <p:nvPr/>
                </p:nvSpPr>
                <p:spPr>
                  <a:xfrm rot="3212454">
                    <a:off x="2850560" y="2417613"/>
                    <a:ext cx="150421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dirty="0"/>
                      <a:t>Moved distance (sim.) </a:t>
                    </a:r>
                    <a:endParaRPr lang="ko-KR" altLang="en-US" sz="1000" dirty="0"/>
                  </a:p>
                </p:txBody>
              </p:sp>
              <p:cxnSp>
                <p:nvCxnSpPr>
                  <p:cNvPr id="24" name="Straight Connector 39">
                    <a:extLst>
                      <a:ext uri="{FF2B5EF4-FFF2-40B4-BE49-F238E27FC236}">
                        <a16:creationId xmlns:a16="http://schemas.microsoft.com/office/drawing/2014/main" id="{0B168A58-2AA7-42B8-BA7C-70556B1FC3B8}"/>
                      </a:ext>
                    </a:extLst>
                  </p:cNvPr>
                  <p:cNvCxnSpPr>
                    <a:cxnSpLocks/>
                    <a:stCxn id="38" idx="1"/>
                    <a:endCxn id="51" idx="5"/>
                  </p:cNvCxnSpPr>
                  <p:nvPr/>
                </p:nvCxnSpPr>
                <p:spPr>
                  <a:xfrm flipH="1" flipV="1">
                    <a:off x="2928961" y="1574578"/>
                    <a:ext cx="1542969" cy="1573765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B0A8B9-8873-4E2B-AD5D-5E44A87E8AC3}"/>
                      </a:ext>
                    </a:extLst>
                  </p:cNvPr>
                  <p:cNvSpPr txBox="1"/>
                  <p:nvPr/>
                </p:nvSpPr>
                <p:spPr>
                  <a:xfrm rot="2792666">
                    <a:off x="3467772" y="2297033"/>
                    <a:ext cx="130630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dirty="0"/>
                      <a:t>Moved distance (update)</a:t>
                    </a:r>
                    <a:endParaRPr lang="ko-KR" altLang="en-US" sz="1000" dirty="0"/>
                  </a:p>
                </p:txBody>
              </p:sp>
              <p:sp>
                <p:nvSpPr>
                  <p:cNvPr id="26" name="Oval 41">
                    <a:extLst>
                      <a:ext uri="{FF2B5EF4-FFF2-40B4-BE49-F238E27FC236}">
                        <a16:creationId xmlns:a16="http://schemas.microsoft.com/office/drawing/2014/main" id="{B04A0069-C720-4833-BC42-4F58923D6CAC}"/>
                      </a:ext>
                    </a:extLst>
                  </p:cNvPr>
                  <p:cNvSpPr/>
                  <p:nvPr/>
                </p:nvSpPr>
                <p:spPr>
                  <a:xfrm>
                    <a:off x="5101204" y="3090736"/>
                    <a:ext cx="186431" cy="159798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27" name="Straight Connector 42">
                    <a:extLst>
                      <a:ext uri="{FF2B5EF4-FFF2-40B4-BE49-F238E27FC236}">
                        <a16:creationId xmlns:a16="http://schemas.microsoft.com/office/drawing/2014/main" id="{273F3E9F-DC7C-4A33-AAC0-459786F23F6C}"/>
                      </a:ext>
                    </a:extLst>
                  </p:cNvPr>
                  <p:cNvCxnSpPr>
                    <a:cxnSpLocks/>
                    <a:stCxn id="53" idx="4"/>
                    <a:endCxn id="26" idx="0"/>
                  </p:cNvCxnSpPr>
                  <p:nvPr/>
                </p:nvCxnSpPr>
                <p:spPr>
                  <a:xfrm>
                    <a:off x="5190842" y="2516169"/>
                    <a:ext cx="3578" cy="57456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Oval 43">
                    <a:extLst>
                      <a:ext uri="{FF2B5EF4-FFF2-40B4-BE49-F238E27FC236}">
                        <a16:creationId xmlns:a16="http://schemas.microsoft.com/office/drawing/2014/main" id="{6296EA15-8247-4DFA-AA6E-2F83F4946D7E}"/>
                      </a:ext>
                    </a:extLst>
                  </p:cNvPr>
                  <p:cNvSpPr/>
                  <p:nvPr/>
                </p:nvSpPr>
                <p:spPr>
                  <a:xfrm>
                    <a:off x="2414726" y="1003177"/>
                    <a:ext cx="3312850" cy="2667977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66020C8-6758-4DE4-AFDE-0A9C035EB9B5}"/>
                    </a:ext>
                  </a:extLst>
                </p:cNvPr>
                <p:cNvSpPr txBox="1"/>
                <p:nvPr/>
              </p:nvSpPr>
              <p:spPr>
                <a:xfrm>
                  <a:off x="3699229" y="4198419"/>
                  <a:ext cx="141266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Moved distance </a:t>
                  </a:r>
                  <a:r>
                    <a:rPr lang="en-US" altLang="ko-KR" sz="1000" dirty="0">
                      <a:sym typeface="Wingdings" panose="05000000000000000000" pitchFamily="2" charset="2"/>
                    </a:rPr>
                    <a:t></a:t>
                  </a:r>
                  <a:endParaRPr lang="ko-KR" altLang="en-US" sz="100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D281E5-00CA-4EB4-8800-EB043DAF4D0B}"/>
                    </a:ext>
                  </a:extLst>
                </p:cNvPr>
                <p:cNvSpPr txBox="1"/>
                <p:nvPr/>
              </p:nvSpPr>
              <p:spPr>
                <a:xfrm>
                  <a:off x="3209589" y="3672584"/>
                  <a:ext cx="7042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X</a:t>
                  </a:r>
                  <a:r>
                    <a:rPr lang="en-US" altLang="ko-KR" sz="1000" baseline="-25000" dirty="0"/>
                    <a:t>12’</a:t>
                  </a:r>
                  <a:r>
                    <a:rPr lang="en-US" altLang="ko-KR" sz="1000" dirty="0"/>
                    <a:t>,y</a:t>
                  </a:r>
                  <a:r>
                    <a:rPr lang="en-US" altLang="ko-KR" sz="1000" baseline="-25000" dirty="0"/>
                    <a:t>12’</a:t>
                  </a:r>
                  <a:endParaRPr lang="ko-KR" altLang="en-US" sz="1000" baseline="-25000" dirty="0"/>
                </a:p>
              </p:txBody>
            </p:sp>
            <p:sp>
              <p:nvSpPr>
                <p:cNvPr id="16" name="Rectangle 31">
                  <a:extLst>
                    <a:ext uri="{FF2B5EF4-FFF2-40B4-BE49-F238E27FC236}">
                      <a16:creationId xmlns:a16="http://schemas.microsoft.com/office/drawing/2014/main" id="{7A0108E4-9C9D-4BF5-99C6-7DEDCCC48CD4}"/>
                    </a:ext>
                  </a:extLst>
                </p:cNvPr>
                <p:cNvSpPr/>
                <p:nvPr/>
              </p:nvSpPr>
              <p:spPr>
                <a:xfrm rot="20195294">
                  <a:off x="5849742" y="3143250"/>
                  <a:ext cx="187481" cy="200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" name="Straight Connector 32">
                  <a:extLst>
                    <a:ext uri="{FF2B5EF4-FFF2-40B4-BE49-F238E27FC236}">
                      <a16:creationId xmlns:a16="http://schemas.microsoft.com/office/drawing/2014/main" id="{9B769462-4359-4A20-A7B5-836AF41F2E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9596" y="3042209"/>
                  <a:ext cx="183886" cy="42767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33">
                  <a:extLst>
                    <a:ext uri="{FF2B5EF4-FFF2-40B4-BE49-F238E27FC236}">
                      <a16:creationId xmlns:a16="http://schemas.microsoft.com/office/drawing/2014/main" id="{28A8F667-F184-40D6-B63C-712DC7469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8807" y="2988742"/>
                  <a:ext cx="183886" cy="42767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2CCC74-B1F7-49C8-9739-6AA06118F5F5}"/>
                    </a:ext>
                  </a:extLst>
                </p:cNvPr>
                <p:cNvSpPr txBox="1"/>
                <p:nvPr/>
              </p:nvSpPr>
              <p:spPr>
                <a:xfrm>
                  <a:off x="5546187" y="3429017"/>
                  <a:ext cx="947984" cy="205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aseline="-25000" dirty="0"/>
                    <a:t>Passing hole</a:t>
                  </a:r>
                  <a:endParaRPr lang="ko-KR" altLang="en-US" sz="1000" baseline="-25000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95A157-8299-42BE-A32E-700C73F2EC6E}"/>
                  </a:ext>
                </a:extLst>
              </p:cNvPr>
              <p:cNvSpPr txBox="1"/>
              <p:nvPr/>
            </p:nvSpPr>
            <p:spPr>
              <a:xfrm>
                <a:off x="3314436" y="1384687"/>
                <a:ext cx="704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ID</a:t>
                </a:r>
                <a:r>
                  <a:rPr lang="en-US" altLang="ko-KR" sz="1000" baseline="-25000" dirty="0"/>
                  <a:t>1</a:t>
                </a:r>
                <a:endParaRPr lang="ko-KR" altLang="en-US" sz="1000" baseline="-25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075AA-D5E3-450E-BF7C-E22CEDF4F691}"/>
                  </a:ext>
                </a:extLst>
              </p:cNvPr>
              <p:cNvSpPr txBox="1"/>
              <p:nvPr/>
            </p:nvSpPr>
            <p:spPr>
              <a:xfrm>
                <a:off x="4063898" y="4536419"/>
                <a:ext cx="7042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ID</a:t>
                </a:r>
                <a:r>
                  <a:rPr lang="en-US" altLang="ko-KR" sz="1000" baseline="-25000" dirty="0"/>
                  <a:t>2</a:t>
                </a:r>
                <a:endParaRPr lang="ko-KR" altLang="en-US" sz="1000" baseline="-25000" dirty="0"/>
              </a:p>
            </p:txBody>
          </p:sp>
        </p:grpSp>
        <p:cxnSp>
          <p:nvCxnSpPr>
            <p:cNvPr id="9" name="Straight Arrow Connector 24">
              <a:extLst>
                <a:ext uri="{FF2B5EF4-FFF2-40B4-BE49-F238E27FC236}">
                  <a16:creationId xmlns:a16="http://schemas.microsoft.com/office/drawing/2014/main" id="{19162039-FFE5-453D-B270-97BD85508F79}"/>
                </a:ext>
              </a:extLst>
            </p:cNvPr>
            <p:cNvCxnSpPr>
              <a:cxnSpLocks/>
            </p:cNvCxnSpPr>
            <p:nvPr/>
          </p:nvCxnSpPr>
          <p:spPr>
            <a:xfrm>
              <a:off x="6942789" y="3023898"/>
              <a:ext cx="291456" cy="61286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D52E880-522C-4864-9BA1-AA194C99E21E}"/>
              </a:ext>
            </a:extLst>
          </p:cNvPr>
          <p:cNvSpPr txBox="1"/>
          <p:nvPr/>
        </p:nvSpPr>
        <p:spPr>
          <a:xfrm>
            <a:off x="8621084" y="6090783"/>
            <a:ext cx="1597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Fence design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542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638C0-A180-4E9B-941C-33B85053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53" y="106681"/>
            <a:ext cx="11530055" cy="1251062"/>
          </a:xfrm>
        </p:spPr>
        <p:txBody>
          <a:bodyPr>
            <a:normAutofit/>
          </a:bodyPr>
          <a:lstStyle/>
          <a:p>
            <a:r>
              <a:rPr lang="en-US" sz="1200" dirty="0"/>
              <a:t>Materials and methods : </a:t>
            </a:r>
            <a:br>
              <a:rPr lang="en-US" dirty="0"/>
            </a:br>
            <a:r>
              <a:rPr lang="en-US" dirty="0"/>
              <a:t>ASFV</a:t>
            </a:r>
            <a:r>
              <a:rPr lang="en-US" altLang="ko-KR" dirty="0"/>
              <a:t> transmission (SIR)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FC517F-9C42-45AD-BDCE-87C3577D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2E8-270C-4B48-ADEE-E848FBE57CB8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C2743F-2441-44E3-845F-A931C38F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2494-EB86-4330-9049-6CB11CE0A52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6" name="Picture 2" descr="SIR model. Schematic representation, differential equations, and plot... |  Download Scientific Diagram">
            <a:extLst>
              <a:ext uri="{FF2B5EF4-FFF2-40B4-BE49-F238E27FC236}">
                <a16:creationId xmlns:a16="http://schemas.microsoft.com/office/drawing/2014/main" id="{EC4576EE-5199-4182-83C7-D1ABC080C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2" b="48866"/>
          <a:stretch/>
        </p:blipFill>
        <p:spPr bwMode="auto">
          <a:xfrm>
            <a:off x="3061275" y="2286497"/>
            <a:ext cx="2573519" cy="263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B2DF1A2-7166-4261-AE27-76A811DDD84C}"/>
              </a:ext>
            </a:extLst>
          </p:cNvPr>
          <p:cNvGrpSpPr/>
          <p:nvPr/>
        </p:nvGrpSpPr>
        <p:grpSpPr>
          <a:xfrm>
            <a:off x="343867" y="1686943"/>
            <a:ext cx="2806242" cy="3833420"/>
            <a:chOff x="1728051" y="1615273"/>
            <a:chExt cx="2476500" cy="34766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657E58-605A-434C-8EE7-D45D9B4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8051" y="1615273"/>
              <a:ext cx="2476500" cy="347662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E2DD72-7D4B-44A4-BBAF-B5702F179C3A}"/>
                </a:ext>
              </a:extLst>
            </p:cNvPr>
            <p:cNvGrpSpPr/>
            <p:nvPr/>
          </p:nvGrpSpPr>
          <p:grpSpPr>
            <a:xfrm>
              <a:off x="3127706" y="2012427"/>
              <a:ext cx="291879" cy="2212262"/>
              <a:chOff x="3284484" y="2022989"/>
              <a:chExt cx="215334" cy="20463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01544B0-50B9-419B-863F-9A4BC3FB3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290333" y="2899918"/>
                    <a:ext cx="2073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01544B0-50B9-419B-863F-9A4BC3FB30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0333" y="2899918"/>
                    <a:ext cx="20738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769"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FE49D3-C72D-46EA-ACBC-5B31B41EC4F2}"/>
                  </a:ext>
                </a:extLst>
              </p:cNvPr>
              <p:cNvSpPr txBox="1"/>
              <p:nvPr/>
            </p:nvSpPr>
            <p:spPr>
              <a:xfrm>
                <a:off x="3284484" y="3700043"/>
                <a:ext cx="207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/>
                  <a:t>γ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2F09561-FC43-4343-9C27-9A57F6ECA42B}"/>
                      </a:ext>
                    </a:extLst>
                  </p:cNvPr>
                  <p:cNvSpPr txBox="1"/>
                  <p:nvPr/>
                </p:nvSpPr>
                <p:spPr>
                  <a:xfrm>
                    <a:off x="3292429" y="2022989"/>
                    <a:ext cx="2073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2F09561-FC43-4343-9C27-9A57F6ECA4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2429" y="2022989"/>
                    <a:ext cx="20738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A09EE-0191-44EA-9F10-F9947799CDFC}"/>
                  </a:ext>
                </a:extLst>
              </p:cNvPr>
              <p:cNvSpPr txBox="1"/>
              <p:nvPr/>
            </p:nvSpPr>
            <p:spPr>
              <a:xfrm>
                <a:off x="153035" y="5532598"/>
                <a:ext cx="58154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: Growth rate; </a:t>
                </a:r>
                <a:r>
                  <a:rPr lang="el-GR" sz="1600" dirty="0"/>
                  <a:t>β</a:t>
                </a:r>
                <a:r>
                  <a:rPr lang="en-US" sz="1600" dirty="0"/>
                  <a:t>: Infection rate; </a:t>
                </a:r>
                <a:r>
                  <a:rPr lang="el-GR" sz="1600" dirty="0"/>
                  <a:t>γ</a:t>
                </a:r>
                <a:r>
                  <a:rPr lang="en-US" sz="1600" dirty="0"/>
                  <a:t>: death rate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A09EE-0191-44EA-9F10-F9947799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35" y="5532598"/>
                <a:ext cx="5815429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E9959C-9B9F-42B3-95C1-C9E894D53EA3}"/>
                  </a:ext>
                </a:extLst>
              </p:cNvPr>
              <p:cNvSpPr txBox="1"/>
              <p:nvPr/>
            </p:nvSpPr>
            <p:spPr>
              <a:xfrm>
                <a:off x="989676" y="1501918"/>
                <a:ext cx="61321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a typeface="Cambria Math" panose="02040503050406030204" pitchFamily="18" charset="0"/>
                  </a:rPr>
                  <a:t>Growth rate 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=f(</a:t>
                </a:r>
                <a:r>
                  <a:rPr lang="en-US" dirty="0"/>
                  <a:t>offspring</a:t>
                </a:r>
                <a:r>
                  <a:rPr lang="en-US" sz="1800" dirty="0"/>
                  <a:t>, natural mortality) 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E9959C-9B9F-42B3-95C1-C9E894D53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76" y="1501918"/>
                <a:ext cx="6132136" cy="369332"/>
              </a:xfrm>
              <a:prstGeom prst="rect">
                <a:avLst/>
              </a:prstGeom>
              <a:blipFill>
                <a:blip r:embed="rId7"/>
                <a:stretch>
                  <a:fillRect l="-79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46825-BB93-4289-9041-5F680F60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2294" y="6476999"/>
            <a:ext cx="4992127" cy="274320"/>
          </a:xfrm>
        </p:spPr>
        <p:txBody>
          <a:bodyPr/>
          <a:lstStyle/>
          <a:p>
            <a:r>
              <a:rPr lang="en-GB" altLang="ko-KR" dirty="0" err="1"/>
              <a:t>EnFRA</a:t>
            </a:r>
            <a:endParaRPr lang="ko-KR" altLang="en-US" dirty="0"/>
          </a:p>
        </p:txBody>
      </p:sp>
      <p:pic>
        <p:nvPicPr>
          <p:cNvPr id="21" name="Picture 2" descr="Kangwon National University 江原大学 - Home | Facebook">
            <a:extLst>
              <a:ext uri="{FF2B5EF4-FFF2-40B4-BE49-F238E27FC236}">
                <a16:creationId xmlns:a16="http://schemas.microsoft.com/office/drawing/2014/main" id="{07DC71F6-6742-46F1-8494-81D36D88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009" y="0"/>
            <a:ext cx="485991" cy="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8BE95F-6D82-42AB-87A3-B56C5332DE4C}"/>
              </a:ext>
            </a:extLst>
          </p:cNvPr>
          <p:cNvSpPr txBox="1"/>
          <p:nvPr/>
        </p:nvSpPr>
        <p:spPr>
          <a:xfrm>
            <a:off x="6579450" y="4487595"/>
            <a:ext cx="4336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Reproduction no (R0) calculation (Doubling time and infectious time method)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55D7B5-8FC4-406E-AADC-6B960DDAD3C2}"/>
                  </a:ext>
                </a:extLst>
              </p:cNvPr>
              <p:cNvSpPr txBox="1"/>
              <p:nvPr/>
            </p:nvSpPr>
            <p:spPr>
              <a:xfrm>
                <a:off x="6324090" y="2728687"/>
                <a:ext cx="4411516" cy="17634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Infection growth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Doubling time=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Infectious period = t~(6 days)</a:t>
                </a:r>
              </a:p>
              <a:p>
                <a:endParaRPr lang="en-US" altLang="ko-KR" dirty="0"/>
              </a:p>
              <a:p>
                <a:r>
                  <a:rPr lang="en-US" altLang="ko-KR" b="0" dirty="0"/>
                  <a:t>Reproduction no.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)=1+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𝑡𝑑</m:t>
                            </m:r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55D7B5-8FC4-406E-AADC-6B960DDAD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090" y="2728687"/>
                <a:ext cx="4411516" cy="1763431"/>
              </a:xfrm>
              <a:prstGeom prst="rect">
                <a:avLst/>
              </a:prstGeom>
              <a:blipFill>
                <a:blip r:embed="rId9"/>
                <a:stretch>
                  <a:fillRect l="-964" t="-103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019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8367</TotalTime>
  <Words>2856</Words>
  <Application>Microsoft Office PowerPoint</Application>
  <PresentationFormat>Widescreen</PresentationFormat>
  <Paragraphs>1002</Paragraphs>
  <Slides>31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g_d0_f1</vt:lpstr>
      <vt:lpstr>맑은 고딕</vt:lpstr>
      <vt:lpstr>Arial</vt:lpstr>
      <vt:lpstr>Calibri</vt:lpstr>
      <vt:lpstr>Cambria Math</vt:lpstr>
      <vt:lpstr>Times New Roman</vt:lpstr>
      <vt:lpstr>Wingdings</vt:lpstr>
      <vt:lpstr>Wingdings 2</vt:lpstr>
      <vt:lpstr>Wingdings 3</vt:lpstr>
      <vt:lpstr>모듈</vt:lpstr>
      <vt:lpstr>1_모듈</vt:lpstr>
      <vt:lpstr>9_모듈</vt:lpstr>
      <vt:lpstr>Individual based model for wild boar dispersal and disease transmission enhanced with active and passive movements </vt:lpstr>
      <vt:lpstr>I. Backgrounds and Objectives</vt:lpstr>
      <vt:lpstr>Content</vt:lpstr>
      <vt:lpstr>IBM Flow chart including movement and reproduction</vt:lpstr>
      <vt:lpstr>PowerPoint Presentation</vt:lpstr>
      <vt:lpstr>The process of HMM training and generating movement sequences.</vt:lpstr>
      <vt:lpstr>Material and Methods  Traffic effect according to distance to road and traffic load </vt:lpstr>
      <vt:lpstr>Material and Methods:  Passing through Fence</vt:lpstr>
      <vt:lpstr>Materials and methods :  ASFV transmission (SIR)</vt:lpstr>
      <vt:lpstr>Material and Methods  Model parameters </vt:lpstr>
      <vt:lpstr>Environment data processing</vt:lpstr>
      <vt:lpstr>Base files to run the program </vt:lpstr>
      <vt:lpstr>Material and Methods  Environmental data</vt:lpstr>
      <vt:lpstr>Material and Methods  Observation on specific region </vt:lpstr>
      <vt:lpstr>Material and Methods  Existing wild boars based on report NIBR 2019 </vt:lpstr>
      <vt:lpstr>Material and Methods :  Major functions</vt:lpstr>
      <vt:lpstr>PowerPoint Presentation</vt:lpstr>
      <vt:lpstr>Initial boar position in different direction</vt:lpstr>
      <vt:lpstr>Experiment and analysis  Initial input simulation parameters and example of simulated video</vt:lpstr>
      <vt:lpstr>PowerPoint Presentation</vt:lpstr>
      <vt:lpstr>Experiment and analysis  Movement of individuals per day</vt:lpstr>
      <vt:lpstr>Experiment and analysis  Population growth at 1% transmission  (carrying capacity 5 on R900 m, initial pop:10,initial infection 1)</vt:lpstr>
      <vt:lpstr>Experiment and analysis  Population growth at 40% transmission  (carrying capacity 5 on R900 m, initial pop:10,initial infection 1)</vt:lpstr>
      <vt:lpstr>Experiment and analysis  Population growth for 50 replication, {initial pop:10, carrying cap:5, initial infection rate:0.1, transmission rate:0.03, carcass removal day:6, Simulation time 200 days}</vt:lpstr>
      <vt:lpstr>Experiment and analysis Population dynamics considering existing boars (586) (carrying cap:30, neighbour_radius:3Km, disease rate:0.03,</vt:lpstr>
      <vt:lpstr>Experiment and analysis Population dynamics considering initial boars (10), simulation start at autumn (mating) season (carrying cap:30, neighbour_radius:3Km, disease rate:0.03,</vt:lpstr>
      <vt:lpstr>Experiment and analysis : State (2 state) change  in the course of movement </vt:lpstr>
      <vt:lpstr>Experiment and analysis:  Output in .csv format of after simulation</vt:lpstr>
      <vt:lpstr>PowerPoint Presentation</vt:lpstr>
      <vt:lpstr>Discussion and future task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Jeon jihyun</dc:creator>
  <cp:lastModifiedBy>Thakur Dhakal</cp:lastModifiedBy>
  <cp:revision>92</cp:revision>
  <dcterms:created xsi:type="dcterms:W3CDTF">2021-08-25T00:07:18Z</dcterms:created>
  <dcterms:modified xsi:type="dcterms:W3CDTF">2022-01-20T01:31:14Z</dcterms:modified>
</cp:coreProperties>
</file>